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42"/>
  </p:notesMasterIdLst>
  <p:sldIdLst>
    <p:sldId id="268" r:id="rId2"/>
    <p:sldId id="317" r:id="rId3"/>
    <p:sldId id="318" r:id="rId4"/>
    <p:sldId id="272" r:id="rId5"/>
    <p:sldId id="285" r:id="rId6"/>
    <p:sldId id="269" r:id="rId7"/>
    <p:sldId id="270" r:id="rId8"/>
    <p:sldId id="271" r:id="rId9"/>
    <p:sldId id="275" r:id="rId10"/>
    <p:sldId id="276" r:id="rId11"/>
    <p:sldId id="277" r:id="rId12"/>
    <p:sldId id="290" r:id="rId13"/>
    <p:sldId id="291" r:id="rId14"/>
    <p:sldId id="293" r:id="rId15"/>
    <p:sldId id="294" r:id="rId16"/>
    <p:sldId id="296" r:id="rId17"/>
    <p:sldId id="297" r:id="rId18"/>
    <p:sldId id="298" r:id="rId19"/>
    <p:sldId id="274" r:id="rId20"/>
    <p:sldId id="301" r:id="rId21"/>
    <p:sldId id="302" r:id="rId22"/>
    <p:sldId id="303" r:id="rId23"/>
    <p:sldId id="326" r:id="rId24"/>
    <p:sldId id="304" r:id="rId25"/>
    <p:sldId id="305" r:id="rId26"/>
    <p:sldId id="308" r:id="rId27"/>
    <p:sldId id="310" r:id="rId28"/>
    <p:sldId id="311" r:id="rId29"/>
    <p:sldId id="312" r:id="rId30"/>
    <p:sldId id="313" r:id="rId31"/>
    <p:sldId id="315" r:id="rId32"/>
    <p:sldId id="316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44" autoAdjust="0"/>
    <p:restoredTop sz="94660"/>
  </p:normalViewPr>
  <p:slideViewPr>
    <p:cSldViewPr>
      <p:cViewPr varScale="1">
        <p:scale>
          <a:sx n="66" d="100"/>
          <a:sy n="66" d="100"/>
        </p:scale>
        <p:origin x="-18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2EC0-8E6C-478E-9DD4-1B177F9ACD80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C693-DD0D-41A6-AB74-593DA559F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68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4C693-DD0D-41A6-AB74-593DA559F9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29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BBC385-7859-4C27-91AE-B466D8993900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2"/>
          <p:cNvGrpSpPr>
            <a:grpSpLocks/>
          </p:cNvGrpSpPr>
          <p:nvPr userDrawn="1"/>
        </p:nvGrpSpPr>
        <p:grpSpPr bwMode="auto">
          <a:xfrm>
            <a:off x="0" y="836613"/>
            <a:ext cx="8991600" cy="4586288"/>
            <a:chOff x="0" y="527"/>
            <a:chExt cx="5664" cy="2889"/>
          </a:xfrm>
        </p:grpSpPr>
        <p:sp>
          <p:nvSpPr>
            <p:cNvPr id="1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 userDrawn="1"/>
          </p:nvSpPr>
          <p:spPr bwMode="blackWhite">
            <a:xfrm>
              <a:off x="0" y="527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9884-18CA-48A6-A5B4-2992EA1EB078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F28D6C-5015-468E-8867-63BF9756877F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65F-5E9F-42CF-B3E2-A7C118CDA7B6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1"/>
            <a:fld id="{CE058F32-6113-4152-B775-1DC20B2F3226}" type="slidenum">
              <a:rPr lang="en-US" smtClean="0"/>
              <a:pPr rtl="1"/>
              <a:t>‹#›</a:t>
            </a:fld>
            <a:r>
              <a:rPr lang="fa-IR" smtClean="0"/>
              <a:t> از 45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5D2D-5E8E-4CE7-8ED1-22AC8ED40DE1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BB23B3-EC4D-4952-BC5D-CCFD07C3DE80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03053E-95E4-4871-86EB-1E9E3F6E61B1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156-65A0-4D83-BC93-C08FED30F13E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C4A5-9DCC-4CE2-9B31-4221313C985D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29B6-908A-4A71-A878-4D24AC377CE5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21AE46B-0978-4BF6-B9BB-F5BAB216C1AD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400E98-74CA-487E-AD09-C74DED663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7E1A86-802C-428E-9216-8A3362C7FF40}" type="datetime8">
              <a:rPr lang="fa-IR" smtClean="0"/>
              <a:pPr/>
              <a:t>دسامبر 4،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0BB377C1-C25D-40B6-8F69-777F814B5270}" type="slidenum">
              <a:rPr lang="en-US" smtClean="0"/>
              <a:pPr rtl="1"/>
              <a:t>‹#›</a:t>
            </a:fld>
            <a:r>
              <a:rPr lang="fa-IR" smtClean="0"/>
              <a:t> از 32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ved=&amp;url=http://www.cdc.gov/niosh/topics/noisecontrol/&amp;psig=AFQjCNGJAC2GAV4Y8VpFrkCaq-MHZqjt1Q&amp;ust=14447168706929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/url?sa=i&amp;rct=j&amp;q=&amp;esrc=s&amp;source=images&amp;cd=&amp;ved=0ahUKEwjh3OnNkYzOAhUsAcAKHcqDAXsQjRwIBw&amp;url=https://socialcapital.wordpress.com/2011/11/15/social-capital-and-disaster-recovery/&amp;psig=AFQjCNH3PFHhQ68ywynSgq8OMz-ISWElkg&amp;ust=146945069123542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642918"/>
            <a:ext cx="3214710" cy="193595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071538" y="2714620"/>
            <a:ext cx="7388376" cy="27384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fa-IR" sz="4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B Nazanin" pitchFamily="2" charset="-78"/>
              </a:rPr>
              <a:t>مخاطرات شغلی در آزمایشگاه</a:t>
            </a:r>
            <a:endParaRPr lang="fa-IR" sz="4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6" name="Picture 4" descr="La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39236"/>
            <a:ext cx="4271978" cy="2982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Hazardous Material Identification System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(HTMS)</a:t>
            </a:r>
            <a:endParaRPr lang="fa-IR" sz="36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9" descr="labe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keterangan-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454021" cy="49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/>
            </a:pP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Material Safety Data Sheet (MSDS)</a:t>
            </a:r>
            <a:endParaRPr lang="fa-IR" dirty="0"/>
          </a:p>
        </p:txBody>
      </p:sp>
      <p:pic>
        <p:nvPicPr>
          <p:cNvPr id="5" name="Picture 7" descr="msd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286148" cy="394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sds_she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3174"/>
            <a:ext cx="928662" cy="11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754124" cy="252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افراد نیازمند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772816"/>
            <a:ext cx="4757742" cy="4525963"/>
          </a:xfrm>
        </p:spPr>
        <p:txBody>
          <a:bodyPr/>
          <a:lstStyle/>
          <a:p>
            <a:pPr algn="r" rtl="1"/>
            <a:r>
              <a:rPr lang="fa-IR" sz="2800" dirty="0" smtClean="0">
                <a:cs typeface="2  Baran" pitchFamily="2" charset="-78"/>
              </a:rPr>
              <a:t>کسانی که بصورت شغلی در معرض مواد شیمیایی قرار دارند.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کسانی که حمل و نقل یا انبارداری مواد را به عهده دارند.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کسانی که مسئول پاکسازی و یا دف مواد شیمیایی هستند.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پرسنل اورژانس، امداد و نجات، آتش نشانی و ...</a:t>
            </a:r>
          </a:p>
          <a:p>
            <a:pPr algn="r" rtl="1"/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58" y="1988840"/>
            <a:ext cx="3143272" cy="41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836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latproofing.com/wp-content/uploads/2011/05/ms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14" y="4149080"/>
            <a:ext cx="2288778" cy="231865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مقرارت مربوط به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MSDS</a:t>
            </a: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 در محل کار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مواد خطرناک باید حتما“ در محل موجود باشد.</a:t>
            </a:r>
          </a:p>
          <a:p>
            <a:pPr algn="r" rtl="1"/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باید حتما“ در دسترس باشد.</a:t>
            </a:r>
          </a:p>
          <a:p>
            <a:pPr algn="r" rtl="1"/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باید به زبان استفاده از کننده از آن باشد</a:t>
            </a:r>
          </a:p>
          <a:p>
            <a:pPr algn="r" rtl="1"/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در صورت مفقود شدن باید حداکثر طی مدت 30 روز تهیه شود.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در صورت عدم وجود </a:t>
            </a:r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، ماده نباید مورد استفاده قرار گیرد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38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riczapak.com/wp-content/uploads/2012/08/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68960"/>
            <a:ext cx="2853883" cy="27689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مقرارت کارفرمایان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2  Baran" pitchFamily="2" charset="-78"/>
              </a:rPr>
              <a:t>کارفرمایان موظف هستند </a:t>
            </a:r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همه موادی که در محیط کار مصرف می شود را تهیه کنند.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در صورت عدم تهیه </a:t>
            </a:r>
            <a:r>
              <a:rPr lang="en-US" sz="2800" dirty="0" smtClean="0">
                <a:cs typeface="2  Baran" pitchFamily="2" charset="-78"/>
              </a:rPr>
              <a:t> MSDS</a:t>
            </a:r>
            <a:r>
              <a:rPr lang="fa-IR" sz="2800" dirty="0" smtClean="0">
                <a:cs typeface="2  Baran" pitchFamily="2" charset="-78"/>
              </a:rPr>
              <a:t>، ماده باید انبار شود.</a:t>
            </a:r>
            <a:endParaRPr lang="en-US" sz="2800" dirty="0" smtClean="0">
              <a:cs typeface="2  Baran" pitchFamily="2" charset="-78"/>
            </a:endParaRPr>
          </a:p>
          <a:p>
            <a:pPr algn="r" rtl="1"/>
            <a:r>
              <a:rPr lang="fa-IR" sz="2800" dirty="0" smtClean="0">
                <a:cs typeface="2  Baran" pitchFamily="2" charset="-78"/>
              </a:rPr>
              <a:t>افراد در معرض باید آموزش ببینند.</a:t>
            </a:r>
          </a:p>
          <a:p>
            <a:pPr algn="r" rtl="1"/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در محل کار باید به آسانی در دسترس باشد.</a:t>
            </a:r>
          </a:p>
          <a:p>
            <a:pPr algn="r" rtl="1"/>
            <a:r>
              <a:rPr lang="en-US" sz="2800" dirty="0" smtClean="0">
                <a:cs typeface="2  Baran" pitchFamily="2" charset="-78"/>
              </a:rPr>
              <a:t>MSDS</a:t>
            </a:r>
            <a:r>
              <a:rPr lang="fa-IR" sz="2800" dirty="0" smtClean="0">
                <a:cs typeface="2  Baran" pitchFamily="2" charset="-78"/>
              </a:rPr>
              <a:t> ها باید جدید باشند.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در صورت تهیه ماده ای در محیط کار، ...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37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MSDS</a:t>
            </a: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 از کجا قابل تهیه است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972452" cy="4221365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2  Baran" pitchFamily="2" charset="-78"/>
              </a:rPr>
              <a:t>از طریق تولید کنندگان مواد شیمیایی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عرضه کنندگان مواد شیمیایی</a:t>
            </a:r>
          </a:p>
          <a:p>
            <a:pPr algn="r" rtl="1"/>
            <a:r>
              <a:rPr lang="fa-IR" sz="2800" dirty="0" smtClean="0">
                <a:cs typeface="2  Baran" pitchFamily="2" charset="-78"/>
              </a:rPr>
              <a:t>اینترنت</a:t>
            </a:r>
            <a:endParaRPr lang="en-US" sz="2800" dirty="0">
              <a:cs typeface="2  Baran" pitchFamily="2" charset="-78"/>
            </a:endParaRPr>
          </a:p>
        </p:txBody>
      </p:sp>
      <p:pic>
        <p:nvPicPr>
          <p:cNvPr id="23554" name="Picture 2" descr="http://ts2.mm.bing.net/th?id=HN.608035698664410073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928934"/>
            <a:ext cx="2857500" cy="2266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43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اطلاعات موجود در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MSDS</a:t>
            </a: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 (جدید)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 algn="r" rtl="1">
              <a:buNone/>
            </a:pPr>
            <a:r>
              <a:rPr lang="fa-IR" sz="2800" dirty="0" smtClean="0">
                <a:cs typeface="2  Baran" pitchFamily="2" charset="-78"/>
              </a:rPr>
              <a:t>1- اطلاعات شرکت تولید کننده</a:t>
            </a:r>
          </a:p>
          <a:p>
            <a:pPr marL="624078" indent="-514350"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   (جرم ملکولی- فرمول شیمیایی- کد استاندارد)</a:t>
            </a:r>
          </a:p>
          <a:p>
            <a:pPr marL="624078" indent="-514350" algn="r" rtl="1">
              <a:buNone/>
            </a:pPr>
            <a:r>
              <a:rPr lang="fa-IR" sz="2800" dirty="0" smtClean="0">
                <a:cs typeface="2  Baran" pitchFamily="2" charset="-78"/>
              </a:rPr>
              <a:t>2- ترکیب و اجزاء ترکیب</a:t>
            </a:r>
          </a:p>
          <a:p>
            <a:pPr marL="624078" indent="-514350"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  (اجزاء- نسبت ها)</a:t>
            </a:r>
          </a:p>
          <a:p>
            <a:pPr marL="624078" indent="-514350" algn="r" rtl="1">
              <a:buNone/>
            </a:pPr>
            <a:r>
              <a:rPr lang="fa-IR" sz="2800" dirty="0" smtClean="0">
                <a:cs typeface="2  Baran" pitchFamily="2" charset="-78"/>
              </a:rPr>
              <a:t>3- اثرات روی بدن</a:t>
            </a:r>
          </a:p>
          <a:p>
            <a:pPr marL="624078" indent="-514350" algn="r" rtl="1">
              <a:buFontTx/>
              <a:buChar char="-"/>
            </a:pPr>
            <a:r>
              <a:rPr lang="fa-IR" sz="2800" dirty="0" smtClean="0">
                <a:cs typeface="2  Baran" pitchFamily="2" charset="-78"/>
              </a:rPr>
              <a:t>در نتیجه تنفس</a:t>
            </a:r>
          </a:p>
          <a:p>
            <a:pPr marL="624078" indent="-514350" algn="r" rtl="1">
              <a:buFontTx/>
              <a:buChar char="-"/>
            </a:pPr>
            <a:r>
              <a:rPr lang="fa-IR" sz="2800" dirty="0" smtClean="0">
                <a:cs typeface="2  Baran" pitchFamily="2" charset="-78"/>
              </a:rPr>
              <a:t>در نتیجه بلع</a:t>
            </a:r>
          </a:p>
          <a:p>
            <a:pPr marL="624078" indent="-514350" algn="r" rtl="1">
              <a:buFontTx/>
              <a:buChar char="-"/>
            </a:pPr>
            <a:r>
              <a:rPr lang="fa-IR" sz="2800" dirty="0" smtClean="0">
                <a:cs typeface="2  Baran" pitchFamily="2" charset="-78"/>
              </a:rPr>
              <a:t>در نتیجه تماس پوستی</a:t>
            </a:r>
          </a:p>
          <a:p>
            <a:pPr marL="624078" indent="-514350" algn="r" rtl="1">
              <a:buFontTx/>
              <a:buChar char="-"/>
            </a:pPr>
            <a:r>
              <a:rPr lang="fa-IR" sz="2800" dirty="0" smtClean="0">
                <a:cs typeface="2  Baran" pitchFamily="2" charset="-78"/>
              </a:rPr>
              <a:t>در نتیجه تراوش به چشم</a:t>
            </a:r>
          </a:p>
          <a:p>
            <a:pPr marL="624078" indent="-514350" algn="r" rtl="1">
              <a:buFontTx/>
              <a:buChar char="-"/>
            </a:pPr>
            <a:r>
              <a:rPr lang="fa-IR" sz="2800" dirty="0" smtClean="0">
                <a:cs typeface="2  Baran" pitchFamily="2" charset="-78"/>
              </a:rPr>
              <a:t>در نتیجه تماس مزمن</a:t>
            </a:r>
          </a:p>
          <a:p>
            <a:pPr marL="624078" indent="-514350" algn="r" rtl="1">
              <a:buFontTx/>
              <a:buChar char="-"/>
            </a:pPr>
            <a:endParaRPr lang="en-US" dirty="0"/>
          </a:p>
        </p:txBody>
      </p:sp>
      <p:pic>
        <p:nvPicPr>
          <p:cNvPr id="20482" name="Picture 2" descr="http://www.labelmaster.com/custom/placards/images/DOT-Hazmat-Pla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2214546" cy="183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758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اطلاعات موجود در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MSDS</a:t>
            </a: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 (جدید)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957536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4- روش های کمک های اولیه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 ( در صورت تنفس، بلع، تماس پوستی، تماس چشمی)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5- روش های اطفاء حریق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( ویژگی های ماده، وسایل مورد نیاز برای اطفاء، اطلاعات ویژه)</a:t>
            </a:r>
          </a:p>
          <a:p>
            <a:pPr algn="r" rtl="1">
              <a:buNone/>
            </a:pPr>
            <a:endParaRPr lang="fa-IR" sz="2800" dirty="0" smtClean="0">
              <a:cs typeface="2  Baran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6- راههای فرار و نجات در صورت بروز خطر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7-شیوه انبار داری و حمل و نقل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8- اقدامات حفاظتی و وسایل حفاظتی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          (حدود تماس مجاز- شیوه های کنترل آلودگی- ماسک های تنفسی- شیوه حفاظت از پوست و چشم)</a:t>
            </a:r>
            <a:endParaRPr lang="en-US" sz="2800" dirty="0">
              <a:cs typeface="2  Baran" pitchFamily="2" charset="-78"/>
            </a:endParaRPr>
          </a:p>
        </p:txBody>
      </p:sp>
      <p:pic>
        <p:nvPicPr>
          <p:cNvPr id="19458" name="Picture 2" descr="http://ts2.mm.bing.net/th?id=HN.608002936661412250&amp;pid=1.7"/>
          <p:cNvPicPr>
            <a:picLocks noChangeAspect="1" noChangeArrowheads="1"/>
          </p:cNvPicPr>
          <p:nvPr/>
        </p:nvPicPr>
        <p:blipFill>
          <a:blip r:embed="rId2" cstate="print"/>
          <a:srcRect b="6832"/>
          <a:stretch>
            <a:fillRect/>
          </a:stretch>
        </p:blipFill>
        <p:spPr bwMode="auto">
          <a:xfrm>
            <a:off x="357158" y="1571612"/>
            <a:ext cx="200026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60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اطلاعات موجود در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MSDS</a:t>
            </a: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 (جدید)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9- خصوصیات فیزیکی و شیمیایی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    (رنگ- بو- شکل ظاهری- حلالیت- نقطه ذوب- نقطه جوش و ...)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10- واکنش پذیری و پایداری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   (محصولات ناشی از واکنش- ناسازگاری ها- اقدامات ممنوع)</a:t>
            </a:r>
          </a:p>
          <a:p>
            <a:pPr algn="r" rtl="1">
              <a:buNone/>
            </a:pPr>
            <a:endParaRPr lang="fa-IR" sz="2800" dirty="0" smtClean="0">
              <a:cs typeface="2  Baran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11- اطلاعات سم شناسی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               (</a:t>
            </a:r>
            <a:r>
              <a:rPr lang="en-US" sz="2800" dirty="0" smtClean="0">
                <a:cs typeface="2  Baran" pitchFamily="2" charset="-78"/>
              </a:rPr>
              <a:t>LD50</a:t>
            </a:r>
            <a:r>
              <a:rPr lang="fa-IR" sz="2800" dirty="0" smtClean="0">
                <a:cs typeface="2  Baran" pitchFamily="2" charset="-78"/>
              </a:rPr>
              <a:t>، ....)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12- اطلاعات اکولوژیکی و زیست محیطی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13- ملاحظات و اقدامات مربوط به دفع</a:t>
            </a:r>
          </a:p>
          <a:p>
            <a:pPr algn="r" rtl="1">
              <a:buNone/>
            </a:pPr>
            <a:r>
              <a:rPr lang="fa-IR" sz="2800" dirty="0" smtClean="0">
                <a:cs typeface="2  Baran" pitchFamily="2" charset="-78"/>
              </a:rPr>
              <a:t>14- ...</a:t>
            </a:r>
          </a:p>
        </p:txBody>
      </p:sp>
      <p:pic>
        <p:nvPicPr>
          <p:cNvPr id="5" name="Picture 4" descr="http://static.flickr.com/108/309548874_17f1e305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714884"/>
            <a:ext cx="1643074" cy="141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32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 اقدامات اصلاحی و کنترل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495800"/>
          </a:xfrm>
        </p:spPr>
        <p:txBody>
          <a:bodyPr>
            <a:normAutofit/>
          </a:bodyPr>
          <a:lstStyle/>
          <a:p>
            <a:r>
              <a:rPr lang="fa-IR" sz="2400" b="1" u="sng" dirty="0" smtClean="0">
                <a:solidFill>
                  <a:srgbClr val="FF0000"/>
                </a:solidFill>
                <a:cs typeface="B Nazanin" pitchFamily="2" charset="-78"/>
              </a:rPr>
              <a:t>کنترل های فنی</a:t>
            </a:r>
          </a:p>
          <a:p>
            <a:pPr>
              <a:buNone/>
            </a:pPr>
            <a:r>
              <a:rPr lang="fa-IR" sz="2000" b="1" dirty="0" smtClean="0">
                <a:cs typeface="B Nazanin" pitchFamily="2" charset="-78"/>
              </a:rPr>
              <a:t>       با اعمالی مانند حذف، جایگزینی، محصورسازی، تهویه صنعتی، ...</a:t>
            </a:r>
          </a:p>
          <a:p>
            <a:r>
              <a:rPr lang="fa-IR" sz="2400" b="1" u="sng" dirty="0" smtClean="0">
                <a:solidFill>
                  <a:srgbClr val="FF0000"/>
                </a:solidFill>
                <a:cs typeface="B Nazanin" pitchFamily="2" charset="-78"/>
              </a:rPr>
              <a:t>کنترل های اداری-مدیریتی</a:t>
            </a:r>
          </a:p>
          <a:p>
            <a:pPr>
              <a:buNone/>
            </a:pPr>
            <a:r>
              <a:rPr lang="fa-IR" sz="2000" b="1" dirty="0" smtClean="0">
                <a:cs typeface="B Nazanin" pitchFamily="2" charset="-78"/>
              </a:rPr>
              <a:t>     به منظور تقلیل مواجهه با اعمالی مانند اجرای برنامه های ضبط و ربط،   ممنوعیت خوردن و آشامیدن در محیط کار، و ...</a:t>
            </a:r>
          </a:p>
          <a:p>
            <a:r>
              <a:rPr lang="fa-IR" sz="2400" b="1" u="sng" dirty="0" smtClean="0">
                <a:solidFill>
                  <a:srgbClr val="FF0000"/>
                </a:solidFill>
                <a:cs typeface="B Nazanin" pitchFamily="2" charset="-78"/>
              </a:rPr>
              <a:t>کنترل های اجرایی</a:t>
            </a:r>
          </a:p>
          <a:p>
            <a:pPr>
              <a:buNone/>
            </a:pPr>
            <a:r>
              <a:rPr lang="fa-IR" sz="2000" b="1" dirty="0" smtClean="0">
                <a:cs typeface="B Nazanin" pitchFamily="2" charset="-78"/>
              </a:rPr>
              <a:t>    کاستن از زمان کار، آماده کردن مواد در زمان های خاص و . . .</a:t>
            </a:r>
          </a:p>
          <a:p>
            <a:r>
              <a:rPr lang="fa-IR" sz="2400" b="1" u="sng" dirty="0" smtClean="0">
                <a:solidFill>
                  <a:srgbClr val="FF0000"/>
                </a:solidFill>
                <a:cs typeface="B Nazanin" pitchFamily="2" charset="-78"/>
              </a:rPr>
              <a:t>وسایل حفاظت فردی</a:t>
            </a:r>
          </a:p>
          <a:p>
            <a:pPr>
              <a:buNone/>
            </a:pPr>
            <a:r>
              <a:rPr lang="fa-IR" sz="2000" b="1" dirty="0" smtClean="0">
                <a:cs typeface="B Nazanin" pitchFamily="2" charset="-78"/>
              </a:rPr>
              <a:t>     همواره بعنوان آخرین اقدام</a:t>
            </a:r>
          </a:p>
        </p:txBody>
      </p:sp>
      <p:pic>
        <p:nvPicPr>
          <p:cNvPr id="5" name="Picture 7" descr="http://www.cdc.gov/niosh/topics/noise/images/HO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766529" cy="35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عوامل زيان آور موجود در محيط كار بطور كلي به شش دسته اند: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1- عوامل زيان آور فيزيكي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                      (سروصدا،گرما وسرما، نور، ارتعاش، پرتوها)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2- عوامل زيان آور شيميايي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                     ( گازها، بخارات، ذرات 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3- عوامل زيان آور زيست شناختي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                    (قارچها، انگل ها، باكتريها، ويروس ها)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4- عوامل زيان آور رواني ( عوامل محيطي و انساني 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5- عوامل زيان آور مكانيكي ( شرايط آسيب زا درابزارها و دستگاهها 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b="1" dirty="0" smtClean="0">
                <a:cs typeface="B Compset" pitchFamily="2" charset="-78"/>
              </a:rPr>
              <a:t>6- عوامل ارگونومیک</a:t>
            </a:r>
            <a:endParaRPr lang="en-US" sz="2800" b="1" dirty="0" smtClean="0">
              <a:cs typeface="B Compset" pitchFamily="2" charset="-78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انواع مخاطرات محيط كار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5364" name="Picture 6" descr="etikett_helseskadelig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92097" cy="10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06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 rtl="1"/>
            <a:fld id="{CE058F32-6113-4152-B775-1DC20B2F3226}" type="slidenum">
              <a:rPr lang="en-US" smtClean="0"/>
              <a:pPr rtl="1"/>
              <a:t>20</a:t>
            </a:fld>
            <a:r>
              <a:rPr lang="fa-IR" smtClean="0"/>
              <a:t> از 45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2" descr="http://cdn.bartarinha.ir/files/fa/news/1394/7/8/655358_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02160"/>
            <a:ext cx="5168067" cy="38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95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76250"/>
            <a:ext cx="8001000" cy="820738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ارگونومی چیست؟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1150" y="1600200"/>
            <a:ext cx="3295650" cy="4525963"/>
          </a:xfrm>
        </p:spPr>
        <p:txBody>
          <a:bodyPr/>
          <a:lstStyle/>
          <a:p>
            <a:pPr>
              <a:defRPr/>
            </a:pPr>
            <a:r>
              <a:rPr lang="fa-IR" sz="2400" b="1" dirty="0">
                <a:cs typeface="B Nazanin" pitchFamily="2" charset="-78"/>
              </a:rPr>
              <a:t>ارگونومی  یا مهندسی فاکتورهای انسانی علمی است که به متعادل سازی روابط بین کار و نیروی کار می پردازد.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>
              <a:cs typeface="B Nazanin" pitchFamily="2" charset="-78"/>
            </a:endParaRPr>
          </a:p>
        </p:txBody>
      </p:sp>
      <p:pic>
        <p:nvPicPr>
          <p:cNvPr id="16388" name="Picture 7" descr="j030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967287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116013" y="3789363"/>
            <a:ext cx="1058862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/>
            <a:r>
              <a:rPr lang="fa-IR" sz="2000" dirty="0">
                <a:latin typeface="Tahoma" pitchFamily="34" charset="0"/>
                <a:cs typeface="B Baran" pitchFamily="2" charset="-78"/>
              </a:rPr>
              <a:t>نیازهای کار</a:t>
            </a:r>
            <a:endParaRPr lang="en-US" sz="2000" dirty="0">
              <a:latin typeface="Tahoma" pitchFamily="34" charset="0"/>
              <a:cs typeface="B Baran" pitchFamily="2" charset="-78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779838" y="3141663"/>
            <a:ext cx="1152525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/>
            <a:r>
              <a:rPr lang="fa-IR" sz="2000" dirty="0">
                <a:latin typeface="Tahoma" pitchFamily="34" charset="0"/>
                <a:cs typeface="B Baran" pitchFamily="2" charset="-78"/>
              </a:rPr>
              <a:t>ویژگی های</a:t>
            </a:r>
          </a:p>
          <a:p>
            <a:pPr algn="l" rtl="0"/>
            <a:r>
              <a:rPr lang="fa-IR" sz="2000" dirty="0">
                <a:latin typeface="Tahoma" pitchFamily="34" charset="0"/>
                <a:cs typeface="B Baran" pitchFamily="2" charset="-78"/>
              </a:rPr>
              <a:t> نیروی کار</a:t>
            </a:r>
            <a:endParaRPr lang="en-US" sz="2000" dirty="0">
              <a:latin typeface="Tahoma" pitchFamily="34" charset="0"/>
              <a:cs typeface="B Baran" pitchFamily="2" charset="-78"/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795963" y="4313238"/>
            <a:ext cx="2952501" cy="11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200" b="1" dirty="0">
                <a:latin typeface="+mn-lt"/>
                <a:cs typeface="B Nazanin" pitchFamily="2" charset="-78"/>
              </a:rPr>
              <a:t>"fitting the job </a:t>
            </a:r>
          </a:p>
          <a:p>
            <a:pPr algn="r" rtl="1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200" b="1" dirty="0">
                <a:latin typeface="+mn-lt"/>
                <a:cs typeface="B Nazanin" pitchFamily="2" charset="-78"/>
              </a:rPr>
              <a:t>to the worker</a:t>
            </a:r>
            <a:r>
              <a:rPr lang="en-US" sz="2400" b="1" dirty="0">
                <a:latin typeface="+mn-lt"/>
                <a:cs typeface="B Nazanin" pitchFamily="2" charset="-78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2127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اهداف علم ارگونومی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a-IR" sz="2400" b="1" dirty="0">
                <a:cs typeface="B Nazanin" pitchFamily="2" charset="-78"/>
              </a:rPr>
              <a:t>افزایش تولید و بهره وری</a:t>
            </a:r>
          </a:p>
          <a:p>
            <a:pPr eaLnBrk="1" hangingPunct="1">
              <a:defRPr/>
            </a:pPr>
            <a:r>
              <a:rPr lang="fa-IR" sz="2400" b="1" dirty="0">
                <a:cs typeface="B Nazanin" pitchFamily="2" charset="-78"/>
              </a:rPr>
              <a:t>افزایش ایمنی</a:t>
            </a:r>
          </a:p>
          <a:p>
            <a:pPr eaLnBrk="1" hangingPunct="1">
              <a:defRPr/>
            </a:pPr>
            <a:r>
              <a:rPr lang="fa-IR" sz="2400" b="1" dirty="0">
                <a:cs typeface="B Nazanin" pitchFamily="2" charset="-78"/>
              </a:rPr>
              <a:t> افزایش سلامت</a:t>
            </a:r>
          </a:p>
          <a:p>
            <a:pPr eaLnBrk="1" hangingPunct="1">
              <a:defRPr/>
            </a:pPr>
            <a:r>
              <a:rPr lang="fa-IR" sz="2400" b="1" dirty="0">
                <a:cs typeface="B Nazanin" pitchFamily="2" charset="-78"/>
              </a:rPr>
              <a:t>افزایش رضایت و آسایش</a:t>
            </a:r>
          </a:p>
          <a:p>
            <a:pPr eaLnBrk="1" hangingPunct="1">
              <a:defRPr/>
            </a:pPr>
            <a:r>
              <a:rPr lang="fa-IR" sz="2400" b="1" dirty="0">
                <a:cs typeface="B Nazanin" pitchFamily="2" charset="-78"/>
              </a:rPr>
              <a:t>. . . 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7412" name="Picture 7" descr="j030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442436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21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598633"/>
            <a:ext cx="8540750" cy="4830763"/>
          </a:xfrm>
        </p:spPr>
        <p:txBody>
          <a:bodyPr/>
          <a:lstStyle/>
          <a:p>
            <a:pPr algn="just" eaLnBrk="1" hangingPunct="1"/>
            <a:r>
              <a:rPr lang="fa-IR" sz="2400" b="1" dirty="0" smtClean="0">
                <a:cs typeface="B Nazanin" pitchFamily="2" charset="-78"/>
              </a:rPr>
              <a:t>سلامتي يك وضعيت چند بعدي است.</a:t>
            </a:r>
          </a:p>
          <a:p>
            <a:pPr algn="just" eaLnBrk="1" hangingPunct="1"/>
            <a:r>
              <a:rPr lang="fa-IR" sz="2400" b="1" dirty="0" smtClean="0">
                <a:cs typeface="B Nazanin" pitchFamily="2" charset="-78"/>
              </a:rPr>
              <a:t>در تعريف </a:t>
            </a:r>
            <a:r>
              <a:rPr lang="en-US" sz="2400" b="1" dirty="0" smtClean="0">
                <a:cs typeface="B Nazanin" pitchFamily="2" charset="-78"/>
              </a:rPr>
              <a:t>WHO</a:t>
            </a:r>
            <a:r>
              <a:rPr lang="fa-IR" sz="2400" b="1" dirty="0" smtClean="0">
                <a:cs typeface="B Nazanin" pitchFamily="2" charset="-78"/>
              </a:rPr>
              <a:t> به ابعاد جسمي، رواني و اجتماعي اشاره شده است.</a:t>
            </a:r>
          </a:p>
          <a:p>
            <a:pPr algn="just" eaLnBrk="1" hangingPunct="1"/>
            <a:r>
              <a:rPr lang="fa-IR" sz="2400" b="1" dirty="0" smtClean="0">
                <a:cs typeface="B Nazanin" pitchFamily="2" charset="-78"/>
              </a:rPr>
              <a:t>براي سلامتي ابعاد ديگري مانند بعد</a:t>
            </a: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معنوی</a:t>
            </a:r>
            <a:r>
              <a:rPr lang="fa-IR" sz="2400" b="1" dirty="0" smtClean="0">
                <a:cs typeface="B Nazanin" pitchFamily="2" charset="-78"/>
              </a:rPr>
              <a:t>، روحي، عاطفي، شغلي، فلسفي، فرهنگي، اقتصادي، زيست محيطي و .... را نيز ياد كرده اند.</a:t>
            </a:r>
            <a:endParaRPr lang="en-US" sz="2400" b="1" dirty="0" smtClean="0">
              <a:cs typeface="B Nazanin" pitchFamily="2" charset="-78"/>
            </a:endParaRPr>
          </a:p>
          <a:p>
            <a:pPr algn="just" eaLnBrk="1" hangingPunct="1"/>
            <a:r>
              <a:rPr lang="fa-IR" sz="2400" b="1" dirty="0" smtClean="0">
                <a:cs typeface="B Nazanin" pitchFamily="2" charset="-78"/>
              </a:rPr>
              <a:t>ابعاد مذکور با توجه به دانش بشری است و چه بسا در آینده مفهومی گستره تر و یا متفاوت پیدا نماید.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fa-IR" sz="2400" b="1" dirty="0" smtClean="0">
                <a:cs typeface="B Nazanin" pitchFamily="2" charset="-78"/>
              </a:rPr>
              <a:t>                     </a:t>
            </a: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مثلا“  موضوع جهان های موازی</a:t>
            </a:r>
            <a:endParaRPr lang="en-US" sz="2400" b="1" dirty="0" smtClean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524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ابعاد سلامت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928813" y="4581525"/>
            <a:ext cx="122396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dirty="0">
                <a:solidFill>
                  <a:srgbClr val="FFFF00"/>
                </a:solidFill>
                <a:latin typeface="Lucida Sans Unicode" pitchFamily="34" charset="0"/>
                <a:cs typeface="B Titr" pitchFamily="2" charset="-78"/>
              </a:rPr>
              <a:t>اجتماعي</a:t>
            </a:r>
            <a:endParaRPr lang="en-US" sz="2800" dirty="0">
              <a:solidFill>
                <a:srgbClr val="FFFF00"/>
              </a:solidFill>
              <a:latin typeface="Lucida Sans Unicode" pitchFamily="34" charset="0"/>
              <a:cs typeface="B Titr" pitchFamily="2" charset="-78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071802" y="4581525"/>
            <a:ext cx="122396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dirty="0">
                <a:solidFill>
                  <a:srgbClr val="FFFF00"/>
                </a:solidFill>
                <a:latin typeface="2  Baran"/>
                <a:cs typeface="B Titr" pitchFamily="2" charset="-78"/>
              </a:rPr>
              <a:t>رواني</a:t>
            </a:r>
            <a:endParaRPr lang="en-US" sz="2800" dirty="0">
              <a:solidFill>
                <a:srgbClr val="FFFF00"/>
              </a:solidFill>
              <a:latin typeface="2  Baran"/>
              <a:cs typeface="B Titr" pitchFamily="2" charset="-78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555875" y="3786190"/>
            <a:ext cx="1223963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dirty="0">
                <a:solidFill>
                  <a:srgbClr val="FFFF00"/>
                </a:solidFill>
                <a:latin typeface="Lucida Sans Unicode" pitchFamily="34" charset="0"/>
                <a:cs typeface="B Titr" pitchFamily="2" charset="-78"/>
              </a:rPr>
              <a:t>جسمي</a:t>
            </a:r>
            <a:endParaRPr lang="en-US" sz="2800" dirty="0">
              <a:solidFill>
                <a:srgbClr val="FFFF00"/>
              </a:solidFill>
              <a:latin typeface="Lucida Sans Unicode" pitchFamily="34" charset="0"/>
              <a:cs typeface="B Titr" pitchFamily="2" charset="-78"/>
            </a:endParaRPr>
          </a:p>
        </p:txBody>
      </p:sp>
      <p:pic>
        <p:nvPicPr>
          <p:cNvPr id="17415" name="Picture 8" descr="http://upstreamdownstream.org/wp-content/uploads/2012/03/heal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714884"/>
            <a:ext cx="2286020" cy="197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2562220" y="5348309"/>
            <a:ext cx="122396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dirty="0">
                <a:solidFill>
                  <a:srgbClr val="FFFF00"/>
                </a:solidFill>
                <a:latin typeface="Lucida Sans Unicode" pitchFamily="34" charset="0"/>
                <a:cs typeface="B Titr" pitchFamily="2" charset="-78"/>
              </a:rPr>
              <a:t>معنوی</a:t>
            </a:r>
            <a:endParaRPr lang="en-US" sz="2800" dirty="0">
              <a:solidFill>
                <a:srgbClr val="FFFF00"/>
              </a:solidFill>
              <a:latin typeface="Lucida Sans Unicode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شیوه دستیابی به اهداف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487488"/>
            <a:ext cx="8658225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B Nazanin" pitchFamily="2" charset="-78"/>
              </a:rPr>
              <a:t>                                   </a:t>
            </a:r>
            <a:r>
              <a:rPr lang="fa-IR" sz="3600" dirty="0" smtClean="0">
                <a:cs typeface="B Nazanin" pitchFamily="2" charset="-78"/>
              </a:rPr>
              <a:t>ارگونومی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B Nazanin" pitchFamily="2" charset="-78"/>
              </a:rPr>
              <a:t>   </a:t>
            </a:r>
            <a:r>
              <a:rPr lang="fa-IR" sz="2800" dirty="0" smtClean="0">
                <a:cs typeface="B Nazanin" pitchFamily="2" charset="-78"/>
              </a:rPr>
              <a:t>آناتومی           فیزیولوژی        روانشناسی        مدیریت و جامعه شناسی</a:t>
            </a:r>
            <a:endParaRPr lang="fa-IR" dirty="0" smtClean="0">
              <a:cs typeface="B Nazanin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B Nazanin" pitchFamily="2" charset="-78"/>
              </a:rPr>
              <a:t>        آنتروپومتری          فیزیولوژی کار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dirty="0" smtClean="0">
                <a:cs typeface="B Nazanin" pitchFamily="2" charset="-78"/>
              </a:rPr>
              <a:t>     بیومکانیک     فیزیولوژی محیط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786438" y="2060848"/>
            <a:ext cx="2305050" cy="719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4429125" y="2060848"/>
            <a:ext cx="357188" cy="642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357813" y="2060848"/>
            <a:ext cx="500062" cy="714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5786436" y="3284984"/>
            <a:ext cx="428625" cy="4989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7951374" y="3178969"/>
            <a:ext cx="287337" cy="642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8450154" y="3137717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6434715" y="3243731"/>
            <a:ext cx="0" cy="9957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443" name="Line 5"/>
          <p:cNvSpPr>
            <a:spLocks noChangeShapeType="1"/>
          </p:cNvSpPr>
          <p:nvPr/>
        </p:nvSpPr>
        <p:spPr bwMode="auto">
          <a:xfrm flipH="1">
            <a:off x="2286000" y="1988840"/>
            <a:ext cx="1857375" cy="714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18444" name="Picture 18" descr="https://encrypted-tbn0.gstatic.com/images?q=tbn:ANd9GcR-ZVnjIr5EL4BI3AhkB_upQ-l_MVNcW482WS-5qiDVBEGwjgq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21812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50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آنتروپومتری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19459" name="Picture 5" descr="anthropometryp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5" t="22821" r="67163" b="9634"/>
          <a:stretch>
            <a:fillRect/>
          </a:stretch>
        </p:blipFill>
        <p:spPr bwMode="auto">
          <a:xfrm>
            <a:off x="323851" y="1539120"/>
            <a:ext cx="2087910" cy="495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anthropometryp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11" t="9425" r="9811" b="22491"/>
          <a:stretch>
            <a:fillRect/>
          </a:stretch>
        </p:blipFill>
        <p:spPr bwMode="auto">
          <a:xfrm>
            <a:off x="2700339" y="1640132"/>
            <a:ext cx="2735757" cy="475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174281_UVla2xZvvj4D3YAP7h7j_g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61" t="14868" r="4588" b="2373"/>
          <a:stretch>
            <a:fillRect/>
          </a:stretch>
        </p:blipFill>
        <p:spPr bwMode="auto">
          <a:xfrm>
            <a:off x="5867400" y="1840566"/>
            <a:ext cx="2665040" cy="461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65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روانشناسی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22531" name="Picture 5" descr="graphics_4_engl_652x316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9" r="22316"/>
          <a:stretch>
            <a:fillRect/>
          </a:stretch>
        </p:blipFill>
        <p:spPr bwMode="auto">
          <a:xfrm>
            <a:off x="1619250" y="1412875"/>
            <a:ext cx="604837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ارگونومیکی اکثر محیط های کار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 smtClean="0">
                <a:cs typeface="B Nazanin" pitchFamily="2" charset="-78"/>
              </a:rPr>
              <a:t>الف : مشکلات ناشی از پست کار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 smtClean="0">
                <a:cs typeface="B Nazanin" pitchFamily="2" charset="-78"/>
              </a:rPr>
              <a:t>ب : مشکلات ناشی از الگوی کار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 smtClean="0">
                <a:cs typeface="B Nazanin" pitchFamily="2" charset="-78"/>
              </a:rPr>
              <a:t>ج: مشکلات ناشی از ابزارها و تجهیزات</a:t>
            </a:r>
            <a:endParaRPr lang="en-US" sz="28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404664"/>
            <a:ext cx="8229600" cy="64804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ناشی از پست کار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>
              <a:defRPr/>
            </a:pPr>
            <a:r>
              <a:rPr lang="fa-IR" sz="2800" dirty="0" smtClean="0">
                <a:cs typeface="B Nazanin" pitchFamily="2" charset="-78"/>
              </a:rPr>
              <a:t>ارتفاع نامناسب سطح کار </a:t>
            </a:r>
          </a:p>
          <a:p>
            <a:pPr eaLnBrk="1" hangingPunct="1">
              <a:defRPr/>
            </a:pPr>
            <a:r>
              <a:rPr lang="fa-IR" sz="2800" dirty="0" smtClean="0">
                <a:cs typeface="B Nazanin" pitchFamily="2" charset="-78"/>
              </a:rPr>
              <a:t>چیدمان نادرست وسایل و مواد در سطح کار</a:t>
            </a:r>
          </a:p>
          <a:p>
            <a:pPr eaLnBrk="1" hangingPunct="1">
              <a:defRPr/>
            </a:pPr>
            <a:r>
              <a:rPr lang="fa-IR" sz="2800" dirty="0" smtClean="0">
                <a:cs typeface="B Nazanin" pitchFamily="2" charset="-78"/>
              </a:rPr>
              <a:t>استفاده از صندلی نامناسب</a:t>
            </a:r>
          </a:p>
          <a:p>
            <a:pPr eaLnBrk="1" hangingPunct="1">
              <a:defRPr/>
            </a:pPr>
            <a:r>
              <a:rPr lang="fa-IR" sz="2800" dirty="0" smtClean="0">
                <a:solidFill>
                  <a:srgbClr val="FFFF66"/>
                </a:solidFill>
                <a:cs typeface="B Nazanin" pitchFamily="2" charset="-78"/>
              </a:rPr>
              <a:t>....</a:t>
            </a:r>
            <a:endParaRPr lang="en-US" sz="2800" dirty="0" smtClean="0">
              <a:solidFill>
                <a:srgbClr val="FFFF66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ارتفاع سطح کار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8" name="Picture 4" descr="working h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9" r="27558"/>
          <a:stretch>
            <a:fillRect/>
          </a:stretch>
        </p:blipFill>
        <p:spPr bwMode="auto">
          <a:xfrm>
            <a:off x="214282" y="2357430"/>
            <a:ext cx="3857652" cy="317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ab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2424028" cy="36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ab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3116"/>
            <a:ext cx="2466981" cy="345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8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fa-IR" sz="2800" b="1" smtClean="0">
                <a:cs typeface="B Compset" pitchFamily="2" charset="-78"/>
              </a:rPr>
              <a:t>مشكلات موجود در محيط كار بطور كلي در نتيجه</a:t>
            </a:r>
          </a:p>
          <a:p>
            <a:pPr algn="just">
              <a:buFont typeface="Wingdings" pitchFamily="2" charset="2"/>
              <a:buNone/>
            </a:pPr>
            <a:r>
              <a:rPr lang="fa-IR" sz="2800" b="1" smtClean="0">
                <a:cs typeface="B Compset" pitchFamily="2" charset="-78"/>
              </a:rPr>
              <a:t>                                   سه نوع اثر متقابل و ناسالم شكل مي گيرند:</a:t>
            </a:r>
          </a:p>
          <a:p>
            <a:pPr algn="just">
              <a:buFont typeface="Wingdings" pitchFamily="2" charset="2"/>
              <a:buNone/>
            </a:pPr>
            <a:endParaRPr lang="fa-IR" sz="2800" b="1" smtClean="0">
              <a:cs typeface="B Compset" pitchFamily="2" charset="-78"/>
            </a:endParaRPr>
          </a:p>
          <a:p>
            <a:pPr>
              <a:buFont typeface="Wingdings" pitchFamily="2" charset="2"/>
              <a:buNone/>
            </a:pPr>
            <a:r>
              <a:rPr lang="fa-IR" sz="2800" b="1" smtClean="0">
                <a:cs typeface="B Compset" pitchFamily="2" charset="-78"/>
              </a:rPr>
              <a:t>1- انسان و محيط (عوامل بيماريزاي فيزيكي – شيميايي – بيولوژيكي)</a:t>
            </a:r>
          </a:p>
          <a:p>
            <a:pPr>
              <a:buFont typeface="Wingdings" pitchFamily="2" charset="2"/>
              <a:buNone/>
            </a:pPr>
            <a:r>
              <a:rPr lang="fa-IR" sz="2800" b="1" smtClean="0">
                <a:cs typeface="B Compset" pitchFamily="2" charset="-78"/>
              </a:rPr>
              <a:t>2- انسان و انسان</a:t>
            </a:r>
          </a:p>
          <a:p>
            <a:pPr>
              <a:buFont typeface="Wingdings" pitchFamily="2" charset="2"/>
              <a:buNone/>
            </a:pPr>
            <a:r>
              <a:rPr lang="fa-IR" sz="2800" b="1" smtClean="0">
                <a:cs typeface="B Compset" pitchFamily="2" charset="-78"/>
              </a:rPr>
              <a:t>3- انسان و ماشين ( ابزار )</a:t>
            </a:r>
            <a:endParaRPr lang="en-US" sz="2800" b="1" smtClean="0">
              <a:cs typeface="B Compset" pitchFamily="2" charset="-78"/>
            </a:endParaRP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انواع اثرهاي متقابل موجود در محيط كار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6388" name="Picture 4" descr="3gea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2522538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1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8638" y="260648"/>
            <a:ext cx="8229600" cy="9361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چیدمان مناسب در سطح کار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4" descr="work_area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25625"/>
            <a:ext cx="79200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1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صندلی مناسب و ارگونومیک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29699" name="Picture 3" descr="ergo chai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282" y="2143116"/>
            <a:ext cx="3500462" cy="3500462"/>
          </a:xfrm>
          <a:solidFill>
            <a:srgbClr val="FFFFFF"/>
          </a:solidFill>
        </p:spPr>
      </p:pic>
      <p:pic>
        <p:nvPicPr>
          <p:cNvPr id="29700" name="Picture 4" descr="ergon-3-drafting-ch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85" t="7843" r="1083"/>
          <a:stretch>
            <a:fillRect/>
          </a:stretch>
        </p:blipFill>
        <p:spPr bwMode="auto">
          <a:xfrm>
            <a:off x="6072198" y="3614764"/>
            <a:ext cx="2912275" cy="29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ab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357430"/>
            <a:ext cx="2286016" cy="30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54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ناشی از الگوی کار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28802"/>
            <a:ext cx="8153400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B Nazanin" pitchFamily="2" charset="-78"/>
              </a:rPr>
              <a:t>تکرار زیاد و مزمن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B Nazanin" pitchFamily="2" charset="-78"/>
              </a:rPr>
              <a:t>           + وضعیت بدنی نامناسب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B Nazanin" pitchFamily="2" charset="-78"/>
              </a:rPr>
              <a:t>                         + اعمال نیروی زیاد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z="2800" dirty="0">
                <a:cs typeface="B Nazanin" pitchFamily="2" charset="-78"/>
              </a:rPr>
              <a:t>                                     + عدم استراحت کافی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>
                <a:cs typeface="B Nazanin" pitchFamily="2" charset="-78"/>
              </a:rPr>
              <a:t>= Musculoskeletal Disorders (MSDs)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cs typeface="B Nazanin" pitchFamily="2" charset="-78"/>
              </a:rPr>
              <a:t>MSDs= WMSDs= CTDs= ….</a:t>
            </a:r>
          </a:p>
        </p:txBody>
      </p:sp>
    </p:spTree>
    <p:extLst>
      <p:ext uri="{BB962C8B-B14F-4D97-AF65-F5344CB8AC3E}">
        <p14:creationId xmlns:p14="http://schemas.microsoft.com/office/powerpoint/2010/main" xmlns="" val="34436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ناشی از ابزارها و تجهیزات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Nazanin" pitchFamily="2" charset="-78"/>
              </a:rPr>
              <a:t>در کار با پیپت</a:t>
            </a:r>
          </a:p>
          <a:p>
            <a:pPr algn="r" rtl="1"/>
            <a:r>
              <a:rPr lang="fa-IR" sz="2800" dirty="0">
                <a:cs typeface="B Nazanin" pitchFamily="2" charset="-78"/>
              </a:rPr>
              <a:t>در کار با میکروسکپ</a:t>
            </a:r>
          </a:p>
          <a:p>
            <a:pPr algn="r" rtl="1"/>
            <a:r>
              <a:rPr lang="fa-IR" sz="2800" dirty="0">
                <a:cs typeface="B Nazanin" pitchFamily="2" charset="-78"/>
              </a:rPr>
              <a:t>در کار پشت هود</a:t>
            </a:r>
          </a:p>
          <a:p>
            <a:pPr algn="r" rtl="1"/>
            <a:r>
              <a:rPr lang="fa-IR" sz="2800" dirty="0">
                <a:cs typeface="B Nazanin" pitchFamily="2" charset="-78"/>
              </a:rPr>
              <a:t>در کار با کامپیوتر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ارگونومیک در کار با پیپت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51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7989887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حرکات مکرر دستها، آرنج، مچ و انگشتان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خم کردن یا پیچاندن مچ دست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کار در وضعیتی با آرنج ها ی بالا آمده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کار در وضعیتی با گردن خم شده  رو به </a:t>
            </a:r>
            <a:r>
              <a:rPr lang="fa-IR" sz="2800" dirty="0" smtClean="0">
                <a:cs typeface="B Nazanin" pitchFamily="2" charset="-78"/>
              </a:rPr>
              <a:t>جلو</a:t>
            </a:r>
            <a:endParaRPr lang="fa-IR" sz="2800" dirty="0">
              <a:cs typeface="B Nazanin" pitchFamily="2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وضعیت بدنی نامناسب با حالت ساکن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فشار بیش از اندازه به انگشت شست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چنگش برای نگهداری سر پیپت، و یا بازکردن ویال ها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کار در وضعیت ایستاده برای مدتهای طولانی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گذاردن اشیاء در دور دست و کشیدگی بدن جهت دسترسی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346369" cy="2941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راهکار ها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1- اجتناب از کارکردن با پیپت بطور پیوسته.</a:t>
            </a:r>
            <a:r>
              <a:rPr lang="en-US" sz="2800" dirty="0">
                <a:cs typeface="B Nazanin" pitchFamily="2" charset="-78"/>
              </a:rPr>
              <a:t> </a:t>
            </a:r>
            <a:endParaRPr lang="fa-IR" sz="2800" dirty="0">
              <a:cs typeface="B Nazanin" pitchFamily="2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2- کار در ارتفاعی مناسب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3- بکارگیری پیپت های کوچک تر، سبک تر و ظروف کوتاهتر.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4-استفاده از هر دو دست برای کار با پیپت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5 - اجتناب از کار طولانی مدت در حالت ایستاده.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6- انجام کار در ارتفاعی متناسب با نوع کار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7- گردشی کردن کار</a:t>
            </a:r>
            <a:r>
              <a:rPr lang="en-US" sz="2800" dirty="0">
                <a:cs typeface="B Nazanin" pitchFamily="2" charset="-78"/>
              </a:rPr>
              <a:t> </a:t>
            </a:r>
          </a:p>
          <a:p>
            <a:pPr algn="r" rtl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ارگونومیک در کار با میکروسکپ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85926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وضعیت بدنی نامناسب هنگام کار و اعمال فشار استاتیک به کمر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عدم وجود فضای کافی برای پاها در زیر میز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کار در وضعیتی با آرنج های بالا آمده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چنگش مکرر اهرمهای تنظیم کننده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فشار روی مچ و دستها بویژه در ناحیه تونل کارپال</a:t>
            </a:r>
            <a:r>
              <a:rPr lang="en-US" sz="2800" dirty="0">
                <a:cs typeface="B Nazanin" pitchFamily="2" charset="-78"/>
                <a:sym typeface="Symbol" pitchFamily="18" charset="2"/>
              </a:rPr>
              <a:t></a:t>
            </a:r>
            <a:endParaRPr lang="fa-IR" sz="2800" dirty="0">
              <a:cs typeface="B Nazanin" pitchFamily="2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حرکات تکراری زیاد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خستگی چشم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وضعیت نامناسب و استاتیک در سر و گردن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6" descr="Lab-m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1975804" cy="2730020"/>
          </a:xfrm>
          <a:prstGeom prst="rect">
            <a:avLst/>
          </a:prstGeom>
          <a:noFill/>
        </p:spPr>
      </p:pic>
      <p:pic>
        <p:nvPicPr>
          <p:cNvPr id="1026" name="Picture 2" descr="la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1777512" cy="14287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راهکار ها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9072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1- پرهیز از کار با آرنجهای بالا آمده.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2- اطمینان از قرارگیری مچ دست به حالت طبیعی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3- پرهیز از خم شدن بیش از اندازه گردن و بالا آوردن شانه ها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4-  پرهیز از استرس های تماسی روی ساعد.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5- تأمین فضای کافی برای پاها</a:t>
            </a:r>
            <a:endParaRPr lang="en-US" sz="2800" dirty="0">
              <a:cs typeface="B Nazanin" pitchFamily="2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6- اتخاذ وضعیت بدنی مناسب طی زمان کار</a:t>
            </a:r>
            <a:r>
              <a:rPr lang="en-US" sz="2800" dirty="0">
                <a:cs typeface="B Nazanin" pitchFamily="2" charset="-78"/>
              </a:rPr>
              <a:t>. </a:t>
            </a:r>
            <a:endParaRPr lang="fa-IR" sz="2800" dirty="0">
              <a:cs typeface="B Nazanin" pitchFamily="2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7- استفاده از زیر پایی یا محلی برای قرار دادن پا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8- ایجاد تنوع در کارها.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9- استفاده از نمایشگرهای تصویری بجای رویت مستقیم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10- نظافت عدسی ها و استفاده از روشنایی مناسب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7" descr="Lab-m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1594987" cy="2064101"/>
          </a:xfrm>
          <a:prstGeom prst="rect">
            <a:avLst/>
          </a:prstGeom>
          <a:noFill/>
        </p:spPr>
      </p:pic>
      <p:pic>
        <p:nvPicPr>
          <p:cNvPr id="2050" name="Picture 2" descr="lab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1732261" cy="22860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مشکلات ارگونومیک در کار با هود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9072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حرکت مکرر دست ها، مچ و ساعد بویژه هنگام کار با پیپت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محدودیت فضا برای پاها و زانوها مخصوصا" در هود های قدیمی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استرس های تماسی روی بازوها، مچ، زانوها و پاها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وضعیت بدنی نامناسب و استاتیک در گردن، تنه، پاها، بازوها و مچ ها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محدودیت در تغییر وضعیت بدن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کار در وضعیتی با آرنج های بالا آمده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کار در حالت ایستاده به مدت </a:t>
            </a:r>
            <a:r>
              <a:rPr lang="fa-IR" sz="2800" dirty="0" smtClean="0">
                <a:cs typeface="B Nazanin" pitchFamily="2" charset="-78"/>
              </a:rPr>
              <a:t>طولانی</a:t>
            </a:r>
            <a:endParaRPr lang="fa-IR" sz="2800" dirty="0">
              <a:cs typeface="B Nazanin" pitchFamily="2" charset="-78"/>
            </a:endParaRP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* قرارگیری وسایل و ظروف در محلی دور از دسترس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راهکار ها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7772400" cy="43926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1- پرهیز از کشیدگی بدن هنگام گرفتن وسایل و مواد.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2- انجام فعالیت با رعایت حداقل 15 سانتیمتر فاصله نسبت به هود.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3- اتخاذ وضعیت بدنی مناسب هنگام کار.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4- استفاده از زیرپایی لاستیکی در مواردی که انجام کار بصورت ایستاده برای طولانی مدت اجتناب ناپذیر باشد.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5- پرهیز از اعمال استرس های تماسی در مچ و ساعد.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6- استراحت در فواصل زمانی معین. </a:t>
            </a:r>
          </a:p>
          <a:p>
            <a:pPr>
              <a:lnSpc>
                <a:spcPct val="80000"/>
              </a:lnSpc>
              <a:buNone/>
            </a:pPr>
            <a:r>
              <a:rPr lang="fa-IR" sz="2800" dirty="0">
                <a:cs typeface="B Nazanin" pitchFamily="2" charset="-78"/>
              </a:rPr>
              <a:t>7- نظافت شیشه </a:t>
            </a:r>
            <a:r>
              <a:rPr lang="fa-IR" sz="2800" dirty="0" smtClean="0">
                <a:cs typeface="B Nazanin" pitchFamily="2" charset="-78"/>
              </a:rPr>
              <a:t>هود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و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کنترل سیستم روشنایی هود. 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2" descr="lab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2143140" cy="279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مخاطرات مواد شیمیایی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 descr="Image result for chemical  saf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2286016" cy="2286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316" name="Picture 4" descr="Image result for chemical  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000396" cy="20819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318" name="Picture 6" descr="pestici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3050"/>
            <a:ext cx="2893236" cy="19288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326" name="Picture 14" descr="Image result for chemical harmful agents"/>
          <p:cNvPicPr>
            <a:picLocks noChangeAspect="1" noChangeArrowheads="1"/>
          </p:cNvPicPr>
          <p:nvPr/>
        </p:nvPicPr>
        <p:blipFill>
          <a:blip r:embed="rId5" cstate="print"/>
          <a:srcRect b="4762"/>
          <a:stretch>
            <a:fillRect/>
          </a:stretch>
        </p:blipFill>
        <p:spPr bwMode="auto">
          <a:xfrm>
            <a:off x="2928926" y="4572008"/>
            <a:ext cx="3286148" cy="164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با امید به سلامت و شادابی همه نیروهای کار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Image result for exciting 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70485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انواع خطرات مواد شیمیایی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79072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1-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خطرات فیزیکی</a:t>
            </a:r>
            <a:endParaRPr lang="fa-IR" sz="32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  اشتعال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  انفجار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  واکنش پذیری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2-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خطرات بهداشتی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 بیماریزایی ومسمومیت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 سرطانزایی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 ناقص الخلقه زایی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3-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خطرات شیمیایی 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        خورنده، سوزاننده، تحریک کننده</a:t>
            </a:r>
          </a:p>
          <a:p>
            <a:pPr>
              <a:lnSpc>
                <a:spcPct val="90000"/>
              </a:lnSpc>
              <a:buNone/>
            </a:pPr>
            <a:r>
              <a:rPr lang="fa-IR" sz="2400" b="1" dirty="0" smtClean="0">
                <a:cs typeface="B Nazanin" pitchFamily="2" charset="-78"/>
              </a:rPr>
              <a:t>4-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 خطرات زیست محیطی</a:t>
            </a:r>
            <a:endParaRPr lang="en-US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endParaRPr lang="fa-IR" dirty="0"/>
          </a:p>
        </p:txBody>
      </p:sp>
      <p:pic>
        <p:nvPicPr>
          <p:cNvPr id="32770" name="Picture 2" descr="Image result for different haz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رویارویی با عوامل شیمیایی زیان آور</a:t>
            </a:r>
            <a:endParaRPr lang="fa-IR" sz="3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fa-IR" sz="2800" b="1" dirty="0" smtClean="0">
              <a:cs typeface="B Nazanin" pitchFamily="2" charset="-78"/>
            </a:endParaRPr>
          </a:p>
          <a:p>
            <a:pPr>
              <a:buFont typeface="Wingdings" pitchFamily="2" charset="2"/>
              <a:buChar char="v"/>
            </a:pPr>
            <a:endParaRPr lang="fa-IR" sz="2800" b="1" dirty="0" smtClean="0">
              <a:cs typeface="B Nazanin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fa-IR" sz="2800" b="1" dirty="0" smtClean="0">
                <a:cs typeface="B Nazanin" pitchFamily="2" charset="-78"/>
              </a:rPr>
              <a:t>گام اول: انجام بررسی مقدماتی</a:t>
            </a:r>
          </a:p>
          <a:p>
            <a:pPr>
              <a:buFont typeface="Wingdings" pitchFamily="2" charset="2"/>
              <a:buChar char="v"/>
            </a:pPr>
            <a:r>
              <a:rPr lang="fa-IR" sz="2800" b="1" dirty="0" smtClean="0">
                <a:cs typeface="B Nazanin" pitchFamily="2" charset="-78"/>
              </a:rPr>
              <a:t>گام دوم: فهرست برداری از مواد</a:t>
            </a:r>
          </a:p>
          <a:p>
            <a:pPr>
              <a:buFont typeface="Wingdings" pitchFamily="2" charset="2"/>
              <a:buChar char="v"/>
            </a:pPr>
            <a:r>
              <a:rPr lang="fa-IR" sz="2800" b="1" dirty="0" smtClean="0">
                <a:cs typeface="B Nazanin" pitchFamily="2" charset="-78"/>
              </a:rPr>
              <a:t>گام سوم: برچسب گذاری </a:t>
            </a:r>
          </a:p>
          <a:p>
            <a:pPr marL="0" indent="0">
              <a:buNone/>
            </a:pP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                   و شناسایی خطرات</a:t>
            </a:r>
          </a:p>
          <a:p>
            <a:pPr>
              <a:buFont typeface="Wingdings" pitchFamily="2" charset="2"/>
              <a:buChar char="v"/>
            </a:pPr>
            <a:r>
              <a:rPr lang="fa-IR" sz="2800" b="1" dirty="0" smtClean="0">
                <a:cs typeface="B Nazanin" pitchFamily="2" charset="-78"/>
              </a:rPr>
              <a:t>گام چهارم: اقدامات اصلاحی و کنترل</a:t>
            </a:r>
            <a:endParaRPr lang="en-US" sz="2800" b="1" dirty="0" smtClean="0">
              <a:cs typeface="B Nazanin" pitchFamily="2" charset="-78"/>
            </a:endParaRPr>
          </a:p>
        </p:txBody>
      </p:sp>
      <p:pic>
        <p:nvPicPr>
          <p:cNvPr id="5" name="Picture 5" descr="7x9posterE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37680"/>
            <a:ext cx="2674928" cy="413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انجام بررسی مقدماتی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در بررسی اولیه باید به موارد زیر توجه کرد.</a:t>
            </a:r>
          </a:p>
          <a:p>
            <a:pPr marL="0" indent="0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نوع مواد اولیه مورد استفاده، بینابینی و محصول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تعداد افراد در معرض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وضعیت ضبط و ربط (</a:t>
            </a:r>
            <a:r>
              <a:rPr lang="en-US" sz="2400" b="1" dirty="0" smtClean="0">
                <a:cs typeface="B Nazanin" pitchFamily="2" charset="-78"/>
              </a:rPr>
              <a:t>House keeping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اقدامات کنترلی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وسایل حفاظت فردی در حال استفاده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وضعیت بهداشت عمومی و امکانات رفاهی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شواهد موجود در گوشه و </a:t>
            </a:r>
            <a:r>
              <a:rPr lang="fa-IR" sz="2400" b="1" dirty="0" smtClean="0">
                <a:cs typeface="B Nazanin" pitchFamily="2" charset="-78"/>
              </a:rPr>
              <a:t>کنار</a:t>
            </a:r>
          </a:p>
          <a:p>
            <a:pPr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و. . . </a:t>
            </a:r>
          </a:p>
        </p:txBody>
      </p:sp>
      <p:pic>
        <p:nvPicPr>
          <p:cNvPr id="5" name="Picture 11" descr="home-insp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فهرست برداری از مواد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فهرست مواد شیمیایی موجود در انبار، محصولاتی که در خود دارای مواد شیمیایی هستند، مواد شیمیایی زاید که دور ریخته می شوند.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fa-IR" sz="2400" b="1" dirty="0" smtClean="0">
              <a:cs typeface="B Nazanin" pitchFamily="2" charset="-7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 b="1" dirty="0" smtClean="0">
                <a:cs typeface="B Nazanin" pitchFamily="2" charset="-78"/>
              </a:rPr>
              <a:t>کسب اطلاعات در خصوص سمیت از طریق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اطلاعات موجود روی برچسب ها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برگه های اطلاعات ایمنی مواد (</a:t>
            </a:r>
            <a:r>
              <a:rPr lang="en-US" sz="2400" b="1" dirty="0" smtClean="0">
                <a:cs typeface="B Nazanin" pitchFamily="2" charset="-78"/>
              </a:rPr>
              <a:t>MSDS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کتاب های سم شناسی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مجلات علمی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a-IR" sz="2400" b="1" dirty="0" smtClean="0">
                <a:cs typeface="B Nazanin" pitchFamily="2" charset="-78"/>
              </a:rPr>
              <a:t>شرکت های سازنده مواد و  . . 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fa-IR" sz="2400" b="1" dirty="0" smtClean="0">
              <a:cs typeface="B Nazanin" pitchFamily="2" charset="-78"/>
            </a:endParaRPr>
          </a:p>
          <a:p>
            <a:pPr>
              <a:spcBef>
                <a:spcPct val="50000"/>
              </a:spcBef>
              <a:buNone/>
            </a:pPr>
            <a:endParaRPr lang="en-US" sz="2400" dirty="0" smtClean="0">
              <a:cs typeface="B Nazanin" pitchFamily="2" charset="-78"/>
            </a:endParaRPr>
          </a:p>
          <a:p>
            <a:pPr>
              <a:buFont typeface="Wingdings" pitchFamily="2" charset="2"/>
              <a:buChar char="ü"/>
            </a:pPr>
            <a:endParaRPr lang="fa-IR" dirty="0"/>
          </a:p>
        </p:txBody>
      </p:sp>
      <p:pic>
        <p:nvPicPr>
          <p:cNvPr id="5" name="Picture 9" descr="inventory-control-software"/>
          <p:cNvPicPr>
            <a:picLocks noChangeAspect="1" noChangeArrowheads="1"/>
          </p:cNvPicPr>
          <p:nvPr/>
        </p:nvPicPr>
        <p:blipFill>
          <a:blip r:embed="rId2" cstate="print"/>
          <a:srcRect b="26814"/>
          <a:stretch>
            <a:fillRect/>
          </a:stretch>
        </p:blipFill>
        <p:spPr bwMode="auto">
          <a:xfrm>
            <a:off x="735147" y="2808288"/>
            <a:ext cx="3116773" cy="34290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94444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National Fire Protection Association</a:t>
            </a:r>
            <a:endParaRPr lang="fa-IR" sz="3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571612"/>
            <a:ext cx="8153400" cy="44958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5" name="Picture 5" descr="label_NFP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85657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fp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2852"/>
            <a:ext cx="100806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1638</Words>
  <Application>Microsoft Office PowerPoint</Application>
  <PresentationFormat>On-screen Show (4:3)</PresentationFormat>
  <Paragraphs>242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 </vt:lpstr>
      <vt:lpstr>انواع مخاطرات محيط كار</vt:lpstr>
      <vt:lpstr>انواع اثرهاي متقابل موجود در محيط كار</vt:lpstr>
      <vt:lpstr>مخاطرات مواد شیمیایی</vt:lpstr>
      <vt:lpstr>انواع خطرات مواد شیمیایی</vt:lpstr>
      <vt:lpstr>رویارویی با عوامل شیمیایی زیان آور</vt:lpstr>
      <vt:lpstr>انجام بررسی مقدماتی</vt:lpstr>
      <vt:lpstr>فهرست برداری از مواد</vt:lpstr>
      <vt:lpstr>National Fire Protection Association</vt:lpstr>
      <vt:lpstr>Hazardous Material Identification System (HTMS)</vt:lpstr>
      <vt:lpstr>Material Safety Data Sheet (MSDS)</vt:lpstr>
      <vt:lpstr>افراد نیازمند MSDS</vt:lpstr>
      <vt:lpstr>مقرارت مربوط به MSDS در محل کار</vt:lpstr>
      <vt:lpstr>مقرارت کارفرمایان</vt:lpstr>
      <vt:lpstr>MSDS از کجا قابل تهیه است</vt:lpstr>
      <vt:lpstr>اطلاعات موجود در MSDS (جدید)</vt:lpstr>
      <vt:lpstr>اطلاعات موجود در MSDS (جدید)</vt:lpstr>
      <vt:lpstr>اطلاعات موجود در MSDS (جدید)</vt:lpstr>
      <vt:lpstr> اقدامات اصلاحی و کنترل</vt:lpstr>
      <vt:lpstr>Slide 20</vt:lpstr>
      <vt:lpstr>ارگونومی چیست؟</vt:lpstr>
      <vt:lpstr>اهداف علم ارگونومی</vt:lpstr>
      <vt:lpstr>ابعاد سلامت</vt:lpstr>
      <vt:lpstr>شیوه دستیابی به اهداف</vt:lpstr>
      <vt:lpstr>آنتروپومتری</vt:lpstr>
      <vt:lpstr>روانشناسی</vt:lpstr>
      <vt:lpstr>مشکلات ارگونومیکی اکثر محیط های کار</vt:lpstr>
      <vt:lpstr>مشکلات ناشی از پست کار</vt:lpstr>
      <vt:lpstr>ارتفاع سطح کار</vt:lpstr>
      <vt:lpstr>چیدمان مناسب در سطح کار</vt:lpstr>
      <vt:lpstr>صندلی مناسب و ارگونومیک</vt:lpstr>
      <vt:lpstr>مشکلات ناشی از الگوی کار</vt:lpstr>
      <vt:lpstr>مشکلات ناشی از ابزارها و تجهیزات</vt:lpstr>
      <vt:lpstr>مشکلات ارگونومیک در کار با پیپت</vt:lpstr>
      <vt:lpstr>راهکار ها</vt:lpstr>
      <vt:lpstr>مشکلات ارگونومیک در کار با میکروسکپ</vt:lpstr>
      <vt:lpstr>راهکار ها</vt:lpstr>
      <vt:lpstr>مشکلات ارگونومیک در کار با هود</vt:lpstr>
      <vt:lpstr>راهکار ها</vt:lpstr>
      <vt:lpstr>با امید به سلامت و شادابی همه نیروهای کار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اثرات نوبت کاری و تقویت نور آبی محيط بر عملکرد شناختی در تعامل انسان- كامپيوتر: مطالعه موردي در كاركنان اتاق هاي كنترل صنايع پتروشيمي</dc:title>
  <dc:creator>Reza</dc:creator>
  <cp:lastModifiedBy>prog1394</cp:lastModifiedBy>
  <cp:revision>269</cp:revision>
  <dcterms:created xsi:type="dcterms:W3CDTF">2016-02-17T14:51:01Z</dcterms:created>
  <dcterms:modified xsi:type="dcterms:W3CDTF">2017-12-04T04:27:20Z</dcterms:modified>
</cp:coreProperties>
</file>