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79" r:id="rId11"/>
    <p:sldId id="265" r:id="rId12"/>
    <p:sldId id="269" r:id="rId13"/>
    <p:sldId id="267" r:id="rId14"/>
    <p:sldId id="268" r:id="rId15"/>
    <p:sldId id="270" r:id="rId16"/>
    <p:sldId id="271" r:id="rId17"/>
    <p:sldId id="273" r:id="rId18"/>
    <p:sldId id="274" r:id="rId19"/>
    <p:sldId id="275" r:id="rId20"/>
    <p:sldId id="276" r:id="rId21"/>
    <p:sldId id="278" r:id="rId2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50" d="100"/>
          <a:sy n="50" d="100"/>
        </p:scale>
        <p:origin x="-10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E4147A1-C1F5-49C2-A54F-4E0E91260D27}" type="datetimeFigureOut">
              <a:rPr lang="fa-IR" smtClean="0"/>
              <a:pPr/>
              <a:t>03/15/1439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5A978D8-2FAA-4591-A65D-5D17C8C09403}"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DCD6683-D267-42E1-852C-E23D108D425F}"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a:ln/>
        </p:spPr>
        <p:txBody>
          <a:bodyPr/>
          <a:lstStyle/>
          <a:p>
            <a:pPr eaLnBrk="1" hangingPunct="1"/>
            <a:endParaRPr lang="de-DE"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EFD84D4-9E75-4AB3-873B-EAC19338A42B}"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4400" y="4343400"/>
            <a:ext cx="5029200" cy="4114800"/>
          </a:xfrm>
          <a:noFill/>
          <a:ln/>
        </p:spPr>
        <p:txBody>
          <a:bodyPr/>
          <a:lstStyle/>
          <a:p>
            <a:pPr eaLnBrk="1" hangingPunct="1"/>
            <a:endParaRPr lang="de-DE"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23F15A8-8EC2-48AF-A769-F8A9F16E178F}" type="slidenum">
              <a:rPr lang="en-US" smtClean="0">
                <a:latin typeface="Arial" pitchFamily="34" charset="0"/>
                <a:cs typeface="Arial" pitchFamily="34" charset="0"/>
              </a:rPr>
              <a:pPr/>
              <a:t>19</a:t>
            </a:fld>
            <a:endParaRPr lang="en-US" smtClean="0">
              <a:latin typeface="Arial" pitchFamily="34" charset="0"/>
              <a:cs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4400" y="4343400"/>
            <a:ext cx="5029200" cy="4114800"/>
          </a:xfrm>
          <a:noFill/>
          <a:ln/>
        </p:spPr>
        <p:txBody>
          <a:bodyPr/>
          <a:lstStyle/>
          <a:p>
            <a:pPr eaLnBrk="1" hangingPunct="1"/>
            <a:endParaRPr lang="de-DE"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04287C8-82CE-4EFC-8248-FCE1FA93FF84}"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14400" y="4343400"/>
            <a:ext cx="5029200" cy="4114800"/>
          </a:xfrm>
          <a:noFill/>
          <a:ln/>
        </p:spPr>
        <p:txBody>
          <a:bodyPr/>
          <a:lstStyle/>
          <a:p>
            <a:pPr eaLnBrk="1" hangingPunct="1"/>
            <a:endParaRPr lang="de-DE"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0975A0AE-3584-437F-824E-7F6F12833AB4}" type="datetimeFigureOut">
              <a:rPr lang="fa-IR" smtClean="0"/>
              <a:pPr/>
              <a:t>03/15/1439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556D05-373A-4FF4-A7D5-3C4BD0DF1C90}"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975A0AE-3584-437F-824E-7F6F12833AB4}" type="datetimeFigureOut">
              <a:rPr lang="fa-IR" smtClean="0"/>
              <a:pPr/>
              <a:t>03/15/1439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556D05-373A-4FF4-A7D5-3C4BD0DF1C90}"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975A0AE-3584-437F-824E-7F6F12833AB4}" type="datetimeFigureOut">
              <a:rPr lang="fa-IR" smtClean="0"/>
              <a:pPr/>
              <a:t>03/15/1439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556D05-373A-4FF4-A7D5-3C4BD0DF1C90}"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975A0AE-3584-437F-824E-7F6F12833AB4}" type="datetimeFigureOut">
              <a:rPr lang="fa-IR" smtClean="0"/>
              <a:pPr/>
              <a:t>03/15/1439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556D05-373A-4FF4-A7D5-3C4BD0DF1C90}"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75A0AE-3584-437F-824E-7F6F12833AB4}" type="datetimeFigureOut">
              <a:rPr lang="fa-IR" smtClean="0"/>
              <a:pPr/>
              <a:t>03/15/1439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556D05-373A-4FF4-A7D5-3C4BD0DF1C90}"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0975A0AE-3584-437F-824E-7F6F12833AB4}" type="datetimeFigureOut">
              <a:rPr lang="fa-IR" smtClean="0"/>
              <a:pPr/>
              <a:t>03/15/1439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A556D05-373A-4FF4-A7D5-3C4BD0DF1C90}"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0975A0AE-3584-437F-824E-7F6F12833AB4}" type="datetimeFigureOut">
              <a:rPr lang="fa-IR" smtClean="0"/>
              <a:pPr/>
              <a:t>03/15/1439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A556D05-373A-4FF4-A7D5-3C4BD0DF1C90}"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0975A0AE-3584-437F-824E-7F6F12833AB4}" type="datetimeFigureOut">
              <a:rPr lang="fa-IR" smtClean="0"/>
              <a:pPr/>
              <a:t>03/15/1439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A556D05-373A-4FF4-A7D5-3C4BD0DF1C90}"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5A0AE-3584-437F-824E-7F6F12833AB4}" type="datetimeFigureOut">
              <a:rPr lang="fa-IR" smtClean="0"/>
              <a:pPr/>
              <a:t>03/15/1439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A556D05-373A-4FF4-A7D5-3C4BD0DF1C90}"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5A0AE-3584-437F-824E-7F6F12833AB4}" type="datetimeFigureOut">
              <a:rPr lang="fa-IR" smtClean="0"/>
              <a:pPr/>
              <a:t>03/15/1439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A556D05-373A-4FF4-A7D5-3C4BD0DF1C90}"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5A0AE-3584-437F-824E-7F6F12833AB4}" type="datetimeFigureOut">
              <a:rPr lang="fa-IR" smtClean="0"/>
              <a:pPr/>
              <a:t>03/15/1439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A556D05-373A-4FF4-A7D5-3C4BD0DF1C90}"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975A0AE-3584-437F-824E-7F6F12833AB4}" type="datetimeFigureOut">
              <a:rPr lang="fa-IR" smtClean="0"/>
              <a:pPr/>
              <a:t>03/15/1439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A556D05-373A-4FF4-A7D5-3C4BD0DF1C90}"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pic>
        <p:nvPicPr>
          <p:cNvPr id="4" name="Picture 3" descr="0_800964001368709386_pixnaz_ir.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1000100" y="500042"/>
            <a:ext cx="1896673" cy="1015663"/>
          </a:xfrm>
          <a:prstGeom prst="rect">
            <a:avLst/>
          </a:prstGeom>
          <a:noFill/>
        </p:spPr>
        <p:txBody>
          <a:bodyPr wrap="none" rtlCol="1">
            <a:spAutoFit/>
          </a:bodyPr>
          <a:lstStyle/>
          <a:p>
            <a:r>
              <a:rPr lang="fa-IR" sz="6000" dirty="0" smtClean="0">
                <a:latin typeface="IranNastaliq" pitchFamily="2" charset="0"/>
                <a:cs typeface="IranNastaliq" pitchFamily="2" charset="0"/>
              </a:rPr>
              <a:t>به نام خدا</a:t>
            </a:r>
            <a:endParaRPr lang="fa-IR" sz="6000" dirty="0">
              <a:latin typeface="IranNastaliq" pitchFamily="2" charset="0"/>
              <a:cs typeface="IranNastaliq"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786874" cy="6357982"/>
          </a:xfrm>
        </p:spPr>
        <p:txBody>
          <a:bodyPr>
            <a:normAutofit/>
          </a:bodyPr>
          <a:lstStyle/>
          <a:p>
            <a:pPr>
              <a:lnSpc>
                <a:spcPct val="170000"/>
              </a:lnSpc>
            </a:pPr>
            <a:r>
              <a:rPr lang="fa-IR" sz="1400" dirty="0" smtClean="0">
                <a:cs typeface="B Nazanin" pitchFamily="2" charset="-78"/>
              </a:rPr>
              <a:t> </a:t>
            </a:r>
            <a:r>
              <a:rPr lang="fa-IR" sz="1800" dirty="0" smtClean="0">
                <a:cs typeface="B Nazanin" pitchFamily="2" charset="-78"/>
              </a:rPr>
              <a:t>برای آلودگی زدایی هودهای بیولوژیک کلاس 1 و 2 ، از تجهیزاتی که جداگانه قابلیت تولید، گردش هوا و خنثی سازی گاز فرمالدئید را دارند، استفاه میشود.</a:t>
            </a:r>
          </a:p>
          <a:p>
            <a:pPr>
              <a:lnSpc>
                <a:spcPct val="170000"/>
              </a:lnSpc>
            </a:pPr>
            <a:r>
              <a:rPr lang="fa-IR" sz="1800" dirty="0" smtClean="0">
                <a:cs typeface="B Nazanin" pitchFamily="2" charset="-78"/>
              </a:rPr>
              <a:t> استفاده از میزان مناسبی پارافرمالدئید) با غلظت نهایی 8 % پارافرمالدئید در هوا( درون یک ظرف است که روی پلیت گرمکن الکتریکی گذاشته میشود. همچنین درون ظرف دیگر، محلول حاوی بیکربنات آلومینیوم به میزان 10 % بیش از پارافرمالدئید روی گرمکن الکتریکی دوم در داخل هود قرار داده میشود. باید سیم برق پلیتهای گرمکن خارج از هود درون پریز شود، تا بتوان ظروف را خارج از هود به وسیله خاموش و روشن کردن گرمکن کنترل کرد .</a:t>
            </a:r>
          </a:p>
          <a:p>
            <a:pPr>
              <a:lnSpc>
                <a:spcPct val="170000"/>
              </a:lnSpc>
              <a:buNone/>
            </a:pPr>
            <a:r>
              <a:rPr lang="fa-IR" sz="1800" dirty="0" smtClean="0">
                <a:cs typeface="B Nazanin" pitchFamily="2" charset="-78"/>
              </a:rPr>
              <a:t>     اگر رطوبت نسبی زیر 70 % است باید یک ظرف آب داغ بدون در نیز در داخل هود گذاشته شود، سپس درِ هود</a:t>
            </a:r>
          </a:p>
          <a:p>
            <a:pPr>
              <a:lnSpc>
                <a:spcPct val="170000"/>
              </a:lnSpc>
              <a:buNone/>
            </a:pPr>
            <a:r>
              <a:rPr lang="fa-IR" sz="1800" dirty="0" smtClean="0">
                <a:cs typeface="B Nazanin" pitchFamily="2" charset="-78"/>
              </a:rPr>
              <a:t>     توسط نوار محکم بسته شود. فضای باز جلوی هود و هواکشهای هود به وسیله پوشش پلاستیکی ضخیمی که</a:t>
            </a:r>
          </a:p>
          <a:p>
            <a:pPr>
              <a:lnSpc>
                <a:spcPct val="170000"/>
              </a:lnSpc>
              <a:buNone/>
            </a:pPr>
            <a:r>
              <a:rPr lang="fa-IR" sz="1800" dirty="0" smtClean="0">
                <a:cs typeface="B Nazanin" pitchFamily="2" charset="-78"/>
              </a:rPr>
              <a:t>     محکم بسته شده، پوشیده میشود تا بتوان از عدم نشت درون اتاق اطمینان یافت .</a:t>
            </a:r>
          </a:p>
          <a:p>
            <a:pPr>
              <a:lnSpc>
                <a:spcPct val="170000"/>
              </a:lnSpc>
            </a:pPr>
            <a:r>
              <a:rPr lang="fa-IR" sz="1800" dirty="0" smtClean="0">
                <a:cs typeface="B Nazanin" pitchFamily="2" charset="-78"/>
              </a:rPr>
              <a:t>اطراف محل ورود سیم برق به داخل هود نیز توسط نوار محکم بسته میشود.</a:t>
            </a:r>
          </a:p>
          <a:p>
            <a:endParaRPr lang="fa-IR"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480"/>
            <a:ext cx="9144000" cy="5554683"/>
          </a:xfrm>
        </p:spPr>
        <p:txBody>
          <a:bodyPr>
            <a:noAutofit/>
          </a:bodyPr>
          <a:lstStyle/>
          <a:p>
            <a:pPr>
              <a:lnSpc>
                <a:spcPct val="150000"/>
              </a:lnSpc>
            </a:pPr>
            <a:r>
              <a:rPr lang="fa-IR" sz="2000" dirty="0">
                <a:cs typeface="B Nazanin" pitchFamily="2" charset="-78"/>
              </a:rPr>
              <a:t>برق مربوط به گرمکن ظرف حاوی پارافرمالدئید وصل میشود و تا زمانی که تمامی پارافرمالدئید تبخیر </a:t>
            </a:r>
            <a:r>
              <a:rPr lang="fa-IR" sz="2000" dirty="0" smtClean="0">
                <a:cs typeface="B Nazanin" pitchFamily="2" charset="-78"/>
              </a:rPr>
              <a:t>نشده، نباید </a:t>
            </a:r>
            <a:r>
              <a:rPr lang="fa-IR" sz="2000" dirty="0">
                <a:cs typeface="B Nazanin" pitchFamily="2" charset="-78"/>
              </a:rPr>
              <a:t>از پریز برق کشیده شود .</a:t>
            </a:r>
          </a:p>
          <a:p>
            <a:pPr algn="just">
              <a:lnSpc>
                <a:spcPct val="150000"/>
              </a:lnSpc>
            </a:pPr>
            <a:r>
              <a:rPr lang="fa-IR" sz="2000" dirty="0" smtClean="0">
                <a:cs typeface="B Nazanin" pitchFamily="2" charset="-78"/>
              </a:rPr>
              <a:t>هود </a:t>
            </a:r>
            <a:r>
              <a:rPr lang="fa-IR" sz="2000" dirty="0">
                <a:cs typeface="B Nazanin" pitchFamily="2" charset="-78"/>
              </a:rPr>
              <a:t>باید به مدت حداقل 6 ساعت دست نخورده باقی بماند. سیم پلیت گرمکن مربوط به ظرف دوم به </a:t>
            </a:r>
            <a:r>
              <a:rPr lang="fa-IR" sz="2000" dirty="0" smtClean="0">
                <a:cs typeface="B Nazanin" pitchFamily="2" charset="-78"/>
              </a:rPr>
              <a:t>برق متصل </a:t>
            </a:r>
            <a:r>
              <a:rPr lang="fa-IR" sz="2000" dirty="0">
                <a:cs typeface="B Nazanin" pitchFamily="2" charset="-78"/>
              </a:rPr>
              <a:t>شده تا بیکربنات آلومینیوم نیز تبخیر شود، سپس پریز برق قطع شده، هود برای دو بار به مدت هر </a:t>
            </a:r>
            <a:r>
              <a:rPr lang="fa-IR" sz="2000" dirty="0" smtClean="0">
                <a:cs typeface="B Nazanin" pitchFamily="2" charset="-78"/>
              </a:rPr>
              <a:t>بار، 2  </a:t>
            </a:r>
            <a:r>
              <a:rPr lang="fa-IR" sz="2000" dirty="0">
                <a:cs typeface="B Nazanin" pitchFamily="2" charset="-78"/>
              </a:rPr>
              <a:t>ثانیه روشن میشود تا گاز بیکربنات آلومینیوم کاملاً در داخل هود گردش کند</a:t>
            </a:r>
            <a:r>
              <a:rPr lang="fa-IR" sz="2000" dirty="0" smtClean="0">
                <a:cs typeface="B Nazanin" pitchFamily="2" charset="-78"/>
              </a:rPr>
              <a:t>.</a:t>
            </a:r>
          </a:p>
          <a:p>
            <a:pPr algn="just">
              <a:lnSpc>
                <a:spcPct val="150000"/>
              </a:lnSpc>
            </a:pPr>
            <a:r>
              <a:rPr lang="fa-IR" sz="2000" dirty="0" smtClean="0">
                <a:cs typeface="B Nazanin" pitchFamily="2" charset="-78"/>
              </a:rPr>
              <a:t> </a:t>
            </a:r>
            <a:r>
              <a:rPr lang="fa-IR" sz="2000" dirty="0">
                <a:cs typeface="B Nazanin" pitchFamily="2" charset="-78"/>
              </a:rPr>
              <a:t>هود به مدت 30 دقیقه </a:t>
            </a:r>
            <a:r>
              <a:rPr lang="fa-IR" sz="2000" dirty="0" smtClean="0">
                <a:cs typeface="B Nazanin" pitchFamily="2" charset="-78"/>
              </a:rPr>
              <a:t>قبل از </a:t>
            </a:r>
            <a:r>
              <a:rPr lang="fa-IR" sz="2000" dirty="0">
                <a:cs typeface="B Nazanin" pitchFamily="2" charset="-78"/>
              </a:rPr>
              <a:t>باز شدن درِ جلوئی و برداشتن پوشش پلاستیکی دست نخورده باقی میماند</a:t>
            </a:r>
            <a:r>
              <a:rPr lang="fa-IR" sz="2000" dirty="0" smtClean="0">
                <a:cs typeface="B Nazanin" pitchFamily="2" charset="-78"/>
              </a:rPr>
              <a:t>.</a:t>
            </a:r>
          </a:p>
          <a:p>
            <a:pPr>
              <a:lnSpc>
                <a:spcPct val="150000"/>
              </a:lnSpc>
            </a:pPr>
            <a:r>
              <a:rPr lang="fa-IR" sz="2000" dirty="0" smtClean="0">
                <a:cs typeface="B Nazanin" pitchFamily="2" charset="-78"/>
              </a:rPr>
              <a:t> </a:t>
            </a:r>
            <a:r>
              <a:rPr lang="fa-IR" sz="2000" dirty="0">
                <a:cs typeface="B Nazanin" pitchFamily="2" charset="-78"/>
              </a:rPr>
              <a:t>سطوح داخل هود قبل </a:t>
            </a:r>
            <a:r>
              <a:rPr lang="fa-IR" sz="2000" dirty="0" smtClean="0">
                <a:cs typeface="B Nazanin" pitchFamily="2" charset="-78"/>
              </a:rPr>
              <a:t>از استفاده </a:t>
            </a:r>
            <a:r>
              <a:rPr lang="fa-IR" sz="2000" dirty="0">
                <a:cs typeface="B Nazanin" pitchFamily="2" charset="-78"/>
              </a:rPr>
              <a:t>مجدد باید کاملاً تمیز شود.</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fa-IR" sz="2000" b="1" dirty="0" smtClean="0">
              <a:solidFill>
                <a:srgbClr val="0070C0"/>
              </a:solidFill>
              <a:cs typeface="B Nazanin" pitchFamily="2" charset="-78"/>
            </a:endParaRPr>
          </a:p>
          <a:p>
            <a:endParaRPr lang="fa-IR" sz="2000" b="1" dirty="0" smtClean="0">
              <a:solidFill>
                <a:srgbClr val="0070C0"/>
              </a:solidFill>
              <a:cs typeface="B Nazanin" pitchFamily="2" charset="-78"/>
            </a:endParaRPr>
          </a:p>
          <a:p>
            <a:r>
              <a:rPr lang="fa-IR" sz="2400" b="1" dirty="0" smtClean="0">
                <a:solidFill>
                  <a:srgbClr val="0070C0"/>
                </a:solidFill>
                <a:cs typeface="B Nazanin" pitchFamily="2" charset="-78"/>
              </a:rPr>
              <a:t>آلودگی </a:t>
            </a:r>
            <a:r>
              <a:rPr lang="fa-IR" sz="2400" b="1" dirty="0">
                <a:solidFill>
                  <a:srgbClr val="0070C0"/>
                </a:solidFill>
                <a:cs typeface="B Nazanin" pitchFamily="2" charset="-78"/>
              </a:rPr>
              <a:t>زدایی در موارد ریختن مواد آلوده در داخل هود ایمنی</a:t>
            </a:r>
            <a:r>
              <a:rPr lang="fa-IR" sz="2400" b="1" dirty="0" smtClean="0">
                <a:solidFill>
                  <a:srgbClr val="0070C0"/>
                </a:solidFill>
                <a:cs typeface="B Nazanin" pitchFamily="2" charset="-78"/>
              </a:rPr>
              <a:t>:</a:t>
            </a:r>
          </a:p>
          <a:p>
            <a:pPr>
              <a:buNone/>
            </a:pPr>
            <a:endParaRPr lang="fa-IR" sz="2000" b="1" dirty="0">
              <a:solidFill>
                <a:srgbClr val="0070C0"/>
              </a:solidFill>
              <a:cs typeface="B Nazanin" pitchFamily="2" charset="-78"/>
            </a:endParaRPr>
          </a:p>
          <a:p>
            <a:pPr>
              <a:lnSpc>
                <a:spcPct val="200000"/>
              </a:lnSpc>
              <a:buFont typeface="Wingdings" pitchFamily="2" charset="2"/>
              <a:buChar char="v"/>
            </a:pPr>
            <a:r>
              <a:rPr lang="fa-IR" sz="2000" b="1" dirty="0">
                <a:solidFill>
                  <a:srgbClr val="FF0000"/>
                </a:solidFill>
                <a:cs typeface="B Nazanin" pitchFamily="2" charset="-78"/>
              </a:rPr>
              <a:t>نکته</a:t>
            </a:r>
            <a:r>
              <a:rPr lang="fa-IR" sz="2000" b="1" dirty="0" smtClean="0">
                <a:solidFill>
                  <a:srgbClr val="FF0000"/>
                </a:solidFill>
                <a:cs typeface="B Nazanin" pitchFamily="2" charset="-78"/>
              </a:rPr>
              <a:t>:</a:t>
            </a:r>
          </a:p>
          <a:p>
            <a:pPr>
              <a:lnSpc>
                <a:spcPct val="200000"/>
              </a:lnSpc>
            </a:pPr>
            <a:r>
              <a:rPr lang="fa-IR" sz="2000" b="1" dirty="0" smtClean="0">
                <a:solidFill>
                  <a:srgbClr val="FF0000"/>
                </a:solidFill>
                <a:cs typeface="B Nazanin" pitchFamily="2" charset="-78"/>
              </a:rPr>
              <a:t> </a:t>
            </a:r>
            <a:r>
              <a:rPr lang="fa-IR" sz="2000" dirty="0">
                <a:cs typeface="B Nazanin" pitchFamily="2" charset="-78"/>
              </a:rPr>
              <a:t>در هنگام کار با هود ایمنی، مواد و وسایل پاک کننده لازم و کیسه مخصوص اتوکلاو دارای برچسب </a:t>
            </a:r>
            <a:r>
              <a:rPr lang="fa-IR" sz="2000" dirty="0" smtClean="0">
                <a:cs typeface="B Nazanin" pitchFamily="2" charset="-78"/>
              </a:rPr>
              <a:t>خطر زیستی </a:t>
            </a:r>
            <a:r>
              <a:rPr lang="fa-IR" sz="2000" dirty="0">
                <a:cs typeface="B Nazanin" pitchFamily="2" charset="-78"/>
              </a:rPr>
              <a:t>را در داخل هود ایمنی قرار دهید تا در هنگام ریختن مواد آلوده، در دسترس باشند. پس از ریختن </a:t>
            </a:r>
            <a:r>
              <a:rPr lang="fa-IR" sz="2000" dirty="0" smtClean="0">
                <a:cs typeface="B Nazanin" pitchFamily="2" charset="-78"/>
              </a:rPr>
              <a:t>مواد آلوده</a:t>
            </a:r>
            <a:r>
              <a:rPr lang="fa-IR" sz="2000" dirty="0">
                <a:cs typeface="B Nazanin" pitchFamily="2" charset="-78"/>
              </a:rPr>
              <a:t>، اجازه دهید هود به کار خود ادامه دهد. </a:t>
            </a:r>
            <a:endParaRPr lang="fa-IR" sz="2000" dirty="0" smtClean="0">
              <a:cs typeface="B Nazanin" pitchFamily="2" charset="-78"/>
            </a:endParaRPr>
          </a:p>
          <a:p>
            <a:pPr>
              <a:lnSpc>
                <a:spcPct val="200000"/>
              </a:lnSpc>
            </a:pPr>
            <a:r>
              <a:rPr lang="fa-IR" sz="2000" dirty="0" smtClean="0">
                <a:cs typeface="B Nazanin" pitchFamily="2" charset="-78"/>
              </a:rPr>
              <a:t>برای </a:t>
            </a:r>
            <a:r>
              <a:rPr lang="fa-IR" sz="2000" dirty="0">
                <a:cs typeface="B Nazanin" pitchFamily="2" charset="-78"/>
              </a:rPr>
              <a:t>جلوگیری از پخش آلودگی به بیرون از هود، هیچ چیزی </a:t>
            </a:r>
            <a:r>
              <a:rPr lang="fa-IR" sz="2000" dirty="0" smtClean="0">
                <a:cs typeface="B Nazanin" pitchFamily="2" charset="-78"/>
              </a:rPr>
              <a:t>از جمله </a:t>
            </a:r>
            <a:r>
              <a:rPr lang="fa-IR" sz="2000" dirty="0">
                <a:cs typeface="B Nazanin" pitchFamily="2" charset="-78"/>
              </a:rPr>
              <a:t>دستانتان را، از داخل هود خارج نکنید. </a:t>
            </a:r>
            <a:endParaRPr lang="fa-IR" sz="2000" dirty="0" smtClean="0">
              <a:cs typeface="B Nazanin" pitchFamily="2" charset="-78"/>
            </a:endParaRPr>
          </a:p>
          <a:p>
            <a:pPr>
              <a:lnSpc>
                <a:spcPct val="200000"/>
              </a:lnSpc>
            </a:pPr>
            <a:r>
              <a:rPr lang="fa-IR" sz="2000" dirty="0" smtClean="0">
                <a:cs typeface="B Nazanin" pitchFamily="2" charset="-78"/>
              </a:rPr>
              <a:t>برای </a:t>
            </a:r>
            <a:r>
              <a:rPr lang="fa-IR" sz="2000" dirty="0">
                <a:cs typeface="B Nazanin" pitchFamily="2" charset="-78"/>
              </a:rPr>
              <a:t>جلوگیری از پاشیدن مواد به خارج از هود در هنگام </a:t>
            </a:r>
            <a:r>
              <a:rPr lang="fa-IR" sz="2000" dirty="0" smtClean="0">
                <a:cs typeface="B Nazanin" pitchFamily="2" charset="-78"/>
              </a:rPr>
              <a:t>آلودگی زدایی </a:t>
            </a:r>
            <a:r>
              <a:rPr lang="fa-IR" sz="2000" dirty="0">
                <a:cs typeface="B Nazanin" pitchFamily="2" charset="-78"/>
              </a:rPr>
              <a:t>آن، با احتیاط کار کنید تا از تولید و رها شدن آئروسل ها و مواد آلوده کننده به بیرون از هود </a:t>
            </a:r>
            <a:r>
              <a:rPr lang="fa-IR" sz="2000" dirty="0" smtClean="0">
                <a:cs typeface="B Nazanin" pitchFamily="2" charset="-78"/>
              </a:rPr>
              <a:t>جلوگیری شود</a:t>
            </a:r>
            <a:r>
              <a:rPr lang="fa-IR" sz="2000" dirty="0">
                <a:cs typeface="B Nazanin" pitchFamily="2" charset="-78"/>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rmAutofit lnSpcReduction="10000"/>
          </a:bodyPr>
          <a:lstStyle/>
          <a:p>
            <a:endParaRPr lang="fa-IR" sz="2000" b="1" dirty="0" smtClean="0">
              <a:solidFill>
                <a:srgbClr val="0070C0"/>
              </a:solidFill>
              <a:cs typeface="B Nazanin" pitchFamily="2" charset="-78"/>
            </a:endParaRPr>
          </a:p>
          <a:p>
            <a:endParaRPr lang="fa-IR" sz="2000" b="1" dirty="0" smtClean="0">
              <a:solidFill>
                <a:srgbClr val="0070C0"/>
              </a:solidFill>
              <a:cs typeface="B Nazanin" pitchFamily="2" charset="-78"/>
            </a:endParaRPr>
          </a:p>
          <a:p>
            <a:pPr>
              <a:buFont typeface="Wingdings" pitchFamily="2" charset="2"/>
              <a:buChar char="v"/>
            </a:pPr>
            <a:r>
              <a:rPr lang="fa-IR" sz="2400" b="1" dirty="0" smtClean="0">
                <a:solidFill>
                  <a:srgbClr val="0070C0"/>
                </a:solidFill>
                <a:cs typeface="B Nazanin" pitchFamily="2" charset="-78"/>
              </a:rPr>
              <a:t>در </a:t>
            </a:r>
            <a:r>
              <a:rPr lang="fa-IR" sz="2400" b="1" dirty="0">
                <a:solidFill>
                  <a:srgbClr val="0070C0"/>
                </a:solidFill>
                <a:cs typeface="B Nazanin" pitchFamily="2" charset="-78"/>
              </a:rPr>
              <a:t>موارد ریختن مقدار کم مواد آلوده: در صورت ریختن جزئی مواد آلوده درون هود ایمنی بیولوژیک، </a:t>
            </a:r>
            <a:r>
              <a:rPr lang="fa-IR" sz="2400" b="1" dirty="0" smtClean="0">
                <a:solidFill>
                  <a:schemeClr val="accent1"/>
                </a:solidFill>
                <a:cs typeface="B Nazanin" pitchFamily="2" charset="-78"/>
              </a:rPr>
              <a:t>فورا </a:t>
            </a:r>
            <a:r>
              <a:rPr lang="fa-IR" sz="2400" b="1" dirty="0" smtClean="0">
                <a:solidFill>
                  <a:srgbClr val="0070C0"/>
                </a:solidFill>
                <a:cs typeface="B Nazanin" pitchFamily="2" charset="-78"/>
              </a:rPr>
              <a:t>ًآن </a:t>
            </a:r>
            <a:r>
              <a:rPr lang="fa-IR" sz="2400" b="1" dirty="0">
                <a:solidFill>
                  <a:srgbClr val="0070C0"/>
                </a:solidFill>
                <a:cs typeface="B Nazanin" pitchFamily="2" charset="-78"/>
              </a:rPr>
              <a:t>را مدیریت کنید:</a:t>
            </a:r>
          </a:p>
          <a:p>
            <a:pPr algn="just">
              <a:lnSpc>
                <a:spcPct val="200000"/>
              </a:lnSpc>
              <a:buNone/>
            </a:pPr>
            <a:r>
              <a:rPr lang="fa-IR" sz="2100" dirty="0" smtClean="0">
                <a:cs typeface="B Nazanin" pitchFamily="2" charset="-78"/>
              </a:rPr>
              <a:t>   </a:t>
            </a:r>
            <a:r>
              <a:rPr lang="fa-IR" sz="2100" dirty="0" smtClean="0">
                <a:solidFill>
                  <a:srgbClr val="FF0000"/>
                </a:solidFill>
                <a:cs typeface="B Nazanin" pitchFamily="2" charset="-78"/>
              </a:rPr>
              <a:t>1-</a:t>
            </a:r>
            <a:r>
              <a:rPr lang="fa-IR" sz="2100" dirty="0" smtClean="0">
                <a:cs typeface="B Nazanin" pitchFamily="2" charset="-78"/>
              </a:rPr>
              <a:t> محل </a:t>
            </a:r>
            <a:r>
              <a:rPr lang="fa-IR" sz="2100" dirty="0">
                <a:cs typeface="B Nazanin" pitchFamily="2" charset="-78"/>
              </a:rPr>
              <a:t>ریزش مواد آلوده را با محلول سفید کننده خانگی </a:t>
            </a:r>
            <a:r>
              <a:rPr lang="fa-IR" sz="2100" dirty="0" smtClean="0">
                <a:cs typeface="B Nazanin" pitchFamily="2" charset="-78"/>
              </a:rPr>
              <a:t>(10 </a:t>
            </a:r>
            <a:r>
              <a:rPr lang="fa-IR" sz="2100" dirty="0">
                <a:cs typeface="B Nazanin" pitchFamily="2" charset="-78"/>
              </a:rPr>
              <a:t>% </a:t>
            </a:r>
            <a:r>
              <a:rPr lang="fa-IR" sz="2100" dirty="0" smtClean="0">
                <a:cs typeface="B Nazanin" pitchFamily="2" charset="-78"/>
              </a:rPr>
              <a:t>) تازه تهیه شده یا سایر محصولات گندزدای مورد تأیید، به شرط آن که دارای کلر فعال 5 % باشد بپوشانید و به </a:t>
            </a:r>
            <a:r>
              <a:rPr lang="fa-IR" sz="2100" dirty="0">
                <a:cs typeface="B Nazanin" pitchFamily="2" charset="-78"/>
              </a:rPr>
              <a:t>مدت 20 تا 30 دقیقه منتظر بمانید، </a:t>
            </a:r>
            <a:r>
              <a:rPr lang="fa-IR" sz="2100" dirty="0" smtClean="0">
                <a:cs typeface="B Nazanin" pitchFamily="2" charset="-78"/>
              </a:rPr>
              <a:t> سپس </a:t>
            </a:r>
            <a:r>
              <a:rPr lang="fa-IR" sz="2100" dirty="0">
                <a:cs typeface="B Nazanin" pitchFamily="2" charset="-78"/>
              </a:rPr>
              <a:t>محل را با حوله کاغذی یا جاذب دیگر پاک کنید.</a:t>
            </a:r>
          </a:p>
          <a:p>
            <a:pPr>
              <a:lnSpc>
                <a:spcPct val="200000"/>
              </a:lnSpc>
              <a:buNone/>
            </a:pPr>
            <a:r>
              <a:rPr lang="fa-IR" sz="2100" dirty="0" smtClean="0">
                <a:cs typeface="B Nazanin" pitchFamily="2" charset="-78"/>
              </a:rPr>
              <a:t>    </a:t>
            </a:r>
            <a:r>
              <a:rPr lang="fa-IR" sz="2100" dirty="0" smtClean="0">
                <a:solidFill>
                  <a:srgbClr val="FF0000"/>
                </a:solidFill>
                <a:cs typeface="B Nazanin" pitchFamily="2" charset="-78"/>
              </a:rPr>
              <a:t>2-</a:t>
            </a:r>
            <a:r>
              <a:rPr lang="fa-IR" sz="2100" dirty="0" smtClean="0">
                <a:cs typeface="B Nazanin" pitchFamily="2" charset="-78"/>
              </a:rPr>
              <a:t> کاغذ </a:t>
            </a:r>
            <a:r>
              <a:rPr lang="fa-IR" sz="2100" dirty="0">
                <a:cs typeface="B Nazanin" pitchFamily="2" charset="-78"/>
              </a:rPr>
              <a:t>جاذب آلوده را برداشته و آن را در کیسه مخصوص اتوکلاو دارای برچسب خطر زیستی داخل هود </a:t>
            </a:r>
            <a:r>
              <a:rPr lang="fa-IR" sz="2100" dirty="0" smtClean="0">
                <a:cs typeface="B Nazanin" pitchFamily="2" charset="-78"/>
              </a:rPr>
              <a:t>قرار دهید</a:t>
            </a:r>
            <a:r>
              <a:rPr lang="fa-IR" sz="2100" dirty="0">
                <a:cs typeface="B Nazanin" pitchFamily="2" charset="-78"/>
              </a:rPr>
              <a:t>.</a:t>
            </a:r>
          </a:p>
          <a:p>
            <a:pPr>
              <a:lnSpc>
                <a:spcPct val="200000"/>
              </a:lnSpc>
              <a:buNone/>
            </a:pPr>
            <a:r>
              <a:rPr lang="fa-IR" sz="2100" dirty="0" smtClean="0">
                <a:cs typeface="B Nazanin" pitchFamily="2" charset="-78"/>
              </a:rPr>
              <a:t>    </a:t>
            </a:r>
            <a:r>
              <a:rPr lang="fa-IR" sz="2100" dirty="0" smtClean="0">
                <a:solidFill>
                  <a:srgbClr val="FF0000"/>
                </a:solidFill>
                <a:cs typeface="B Nazanin" pitchFamily="2" charset="-78"/>
              </a:rPr>
              <a:t>3-</a:t>
            </a:r>
            <a:r>
              <a:rPr lang="fa-IR" sz="2100" dirty="0" smtClean="0">
                <a:cs typeface="B Nazanin" pitchFamily="2" charset="-78"/>
              </a:rPr>
              <a:t> دوباره </a:t>
            </a:r>
            <a:r>
              <a:rPr lang="fa-IR" sz="2100" dirty="0">
                <a:cs typeface="B Nazanin" pitchFamily="2" charset="-78"/>
              </a:rPr>
              <a:t>سطح را با آب استریل یا الکل 70 % و حوله های کاغذی تمیز، پاک کنید تا باقی مانده های </a:t>
            </a:r>
            <a:r>
              <a:rPr lang="fa-IR" sz="2100" dirty="0" smtClean="0">
                <a:cs typeface="B Nazanin" pitchFamily="2" charset="-78"/>
              </a:rPr>
              <a:t>محلول سفید </a:t>
            </a:r>
            <a:r>
              <a:rPr lang="fa-IR" sz="2100" dirty="0">
                <a:cs typeface="B Nazanin" pitchFamily="2" charset="-78"/>
              </a:rPr>
              <a:t>کننده حذف شود و سپس حوله های کاغذی را در کیسه اتوکلاو قرار دهید</a:t>
            </a:r>
            <a:r>
              <a:rPr lang="fa-IR" sz="2000" dirty="0">
                <a:cs typeface="B Nazanin" pitchFamily="2" charset="-78"/>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52"/>
            <a:ext cx="9144000" cy="6500858"/>
          </a:xfrm>
        </p:spPr>
        <p:txBody>
          <a:bodyPr>
            <a:normAutofit/>
          </a:bodyPr>
          <a:lstStyle/>
          <a:p>
            <a:pPr>
              <a:lnSpc>
                <a:spcPct val="200000"/>
              </a:lnSpc>
              <a:buNone/>
            </a:pPr>
            <a:endParaRPr lang="fa-IR" sz="2200" dirty="0" smtClean="0">
              <a:cs typeface="B Nazanin" pitchFamily="2" charset="-78"/>
            </a:endParaRPr>
          </a:p>
          <a:p>
            <a:pPr>
              <a:lnSpc>
                <a:spcPct val="200000"/>
              </a:lnSpc>
              <a:buNone/>
            </a:pPr>
            <a:r>
              <a:rPr lang="fa-IR" sz="1800" dirty="0" smtClean="0">
                <a:cs typeface="B Nazanin" pitchFamily="2" charset="-78"/>
              </a:rPr>
              <a:t>   </a:t>
            </a:r>
            <a:r>
              <a:rPr lang="fa-IR" sz="1800" dirty="0" smtClean="0">
                <a:solidFill>
                  <a:srgbClr val="FF0000"/>
                </a:solidFill>
                <a:cs typeface="B Nazanin" pitchFamily="2" charset="-78"/>
              </a:rPr>
              <a:t>4-</a:t>
            </a:r>
            <a:r>
              <a:rPr lang="fa-IR" sz="1800" dirty="0" smtClean="0">
                <a:cs typeface="B Nazanin" pitchFamily="2" charset="-78"/>
              </a:rPr>
              <a:t> همه </a:t>
            </a:r>
            <a:r>
              <a:rPr lang="fa-IR" sz="1800" dirty="0">
                <a:cs typeface="B Nazanin" pitchFamily="2" charset="-78"/>
              </a:rPr>
              <a:t>آلودگی های روی وسایل داخل هود ایمنی را بدون خارج کردن وسایل، و نیز فضای داخل هود </a:t>
            </a:r>
            <a:r>
              <a:rPr lang="fa-IR" sz="1800" dirty="0" smtClean="0">
                <a:cs typeface="B Nazanin" pitchFamily="2" charset="-78"/>
              </a:rPr>
              <a:t>ایمنی را </a:t>
            </a:r>
            <a:r>
              <a:rPr lang="fa-IR" sz="1800" dirty="0">
                <a:cs typeface="B Nazanin" pitchFamily="2" charset="-78"/>
              </a:rPr>
              <a:t>با حوله کاغذی آغشته به محلول سفید کننده 10 % یا سایر محصولات گندزدای مورد تأیید، پاک کنید.</a:t>
            </a:r>
          </a:p>
          <a:p>
            <a:pPr>
              <a:lnSpc>
                <a:spcPct val="200000"/>
              </a:lnSpc>
              <a:buNone/>
            </a:pPr>
            <a:r>
              <a:rPr lang="fa-IR" sz="1800" dirty="0" smtClean="0">
                <a:cs typeface="B Nazanin" pitchFamily="2" charset="-78"/>
              </a:rPr>
              <a:t>   </a:t>
            </a:r>
            <a:r>
              <a:rPr lang="fa-IR" sz="1800" dirty="0" smtClean="0">
                <a:solidFill>
                  <a:srgbClr val="FF0000"/>
                </a:solidFill>
                <a:cs typeface="B Nazanin" pitchFamily="2" charset="-78"/>
              </a:rPr>
              <a:t>5- </a:t>
            </a:r>
            <a:r>
              <a:rPr lang="fa-IR" sz="1800" dirty="0" smtClean="0">
                <a:cs typeface="B Nazanin" pitchFamily="2" charset="-78"/>
              </a:rPr>
              <a:t>برای </a:t>
            </a:r>
            <a:r>
              <a:rPr lang="fa-IR" sz="1800" dirty="0">
                <a:cs typeface="B Nazanin" pitchFamily="2" charset="-78"/>
              </a:rPr>
              <a:t>جلوگیری از خوردگی سطوح، دوباره آنها را با آب استریل یا الکل 70 % و حوله های کاغذی تمیز </a:t>
            </a:r>
            <a:r>
              <a:rPr lang="fa-IR" sz="1800" dirty="0" smtClean="0">
                <a:cs typeface="B Nazanin" pitchFamily="2" charset="-78"/>
              </a:rPr>
              <a:t>پاک کنید </a:t>
            </a:r>
            <a:r>
              <a:rPr lang="fa-IR" sz="1800" dirty="0">
                <a:cs typeface="B Nazanin" pitchFamily="2" charset="-78"/>
              </a:rPr>
              <a:t>تا باقی مانده های محلول سفید کننده حذف شود و سپس حوله های کاغذی را در کیسه اتوکلاو </a:t>
            </a:r>
            <a:r>
              <a:rPr lang="fa-IR" sz="1800" dirty="0" smtClean="0">
                <a:cs typeface="B Nazanin" pitchFamily="2" charset="-78"/>
              </a:rPr>
              <a:t>قرار دهید</a:t>
            </a:r>
            <a:r>
              <a:rPr lang="fa-IR" sz="1800" dirty="0">
                <a:cs typeface="B Nazanin" pitchFamily="2" charset="-78"/>
              </a:rPr>
              <a:t>.</a:t>
            </a:r>
          </a:p>
          <a:p>
            <a:pPr>
              <a:lnSpc>
                <a:spcPct val="200000"/>
              </a:lnSpc>
              <a:buNone/>
            </a:pPr>
            <a:r>
              <a:rPr lang="fa-IR" sz="1800" dirty="0" smtClean="0">
                <a:cs typeface="B Nazanin" pitchFamily="2" charset="-78"/>
              </a:rPr>
              <a:t>   </a:t>
            </a:r>
            <a:r>
              <a:rPr lang="fa-IR" sz="1800" dirty="0" smtClean="0">
                <a:solidFill>
                  <a:srgbClr val="FF0000"/>
                </a:solidFill>
                <a:cs typeface="B Nazanin" pitchFamily="2" charset="-78"/>
              </a:rPr>
              <a:t>6-</a:t>
            </a:r>
            <a:r>
              <a:rPr lang="fa-IR" sz="1800" dirty="0" smtClean="0">
                <a:cs typeface="B Nazanin" pitchFamily="2" charset="-78"/>
              </a:rPr>
              <a:t> دستکش </a:t>
            </a:r>
            <a:r>
              <a:rPr lang="fa-IR" sz="1800" dirty="0">
                <a:cs typeface="B Nazanin" pitchFamily="2" charset="-78"/>
              </a:rPr>
              <a:t>های آلوده را درآورید و دست ها را بشویید.</a:t>
            </a:r>
          </a:p>
          <a:p>
            <a:pPr>
              <a:lnSpc>
                <a:spcPct val="200000"/>
              </a:lnSpc>
              <a:buNone/>
            </a:pPr>
            <a:r>
              <a:rPr lang="fa-IR" sz="1800" dirty="0" smtClean="0">
                <a:cs typeface="B Nazanin" pitchFamily="2" charset="-78"/>
              </a:rPr>
              <a:t>    </a:t>
            </a:r>
            <a:r>
              <a:rPr lang="fa-IR" sz="1800" dirty="0" smtClean="0">
                <a:solidFill>
                  <a:srgbClr val="FF0000"/>
                </a:solidFill>
                <a:cs typeface="B Nazanin" pitchFamily="2" charset="-78"/>
              </a:rPr>
              <a:t>7-</a:t>
            </a:r>
            <a:r>
              <a:rPr lang="fa-IR" sz="1800" dirty="0" smtClean="0">
                <a:cs typeface="B Nazanin" pitchFamily="2" charset="-78"/>
              </a:rPr>
              <a:t> دستکش </a:t>
            </a:r>
            <a:r>
              <a:rPr lang="fa-IR" sz="1800" dirty="0">
                <a:cs typeface="B Nazanin" pitchFamily="2" charset="-78"/>
              </a:rPr>
              <a:t>های تمیز بپوشید و همه چیز را به جای خود بازگردانید.</a:t>
            </a:r>
          </a:p>
          <a:p>
            <a:pPr>
              <a:lnSpc>
                <a:spcPct val="200000"/>
              </a:lnSpc>
              <a:buNone/>
            </a:pPr>
            <a:r>
              <a:rPr lang="fa-IR" sz="1800" dirty="0" smtClean="0">
                <a:cs typeface="B Nazanin" pitchFamily="2" charset="-78"/>
              </a:rPr>
              <a:t>    </a:t>
            </a:r>
            <a:r>
              <a:rPr lang="fa-IR" sz="1800" dirty="0" smtClean="0">
                <a:solidFill>
                  <a:srgbClr val="FF0000"/>
                </a:solidFill>
                <a:cs typeface="B Nazanin" pitchFamily="2" charset="-78"/>
              </a:rPr>
              <a:t>8-</a:t>
            </a:r>
            <a:r>
              <a:rPr lang="fa-IR" sz="1800" dirty="0" smtClean="0">
                <a:cs typeface="B Nazanin" pitchFamily="2" charset="-78"/>
              </a:rPr>
              <a:t> کیسه </a:t>
            </a:r>
            <a:r>
              <a:rPr lang="fa-IR" sz="1800" dirty="0">
                <a:cs typeface="B Nazanin" pitchFamily="2" charset="-78"/>
              </a:rPr>
              <a:t>حاوی پسماند را اتوکلاو کنید.</a:t>
            </a:r>
          </a:p>
          <a:p>
            <a:endParaRPr lang="fa-I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fa-IR" b="1" dirty="0">
                <a:solidFill>
                  <a:srgbClr val="0070C0"/>
                </a:solidFill>
                <a:cs typeface="B Nazanin" pitchFamily="2" charset="-78"/>
              </a:rPr>
              <a:t>در موارد ریختن مقدار زیاد مواد آلوده: </a:t>
            </a:r>
            <a:endParaRPr lang="fa-IR" b="1" dirty="0" smtClean="0">
              <a:solidFill>
                <a:srgbClr val="0070C0"/>
              </a:solidFill>
              <a:cs typeface="B Nazanin" pitchFamily="2" charset="-78"/>
            </a:endParaRPr>
          </a:p>
          <a:p>
            <a:pPr>
              <a:buNone/>
            </a:pPr>
            <a:r>
              <a:rPr lang="fa-IR" sz="2200" dirty="0" smtClean="0">
                <a:cs typeface="B Nazanin" pitchFamily="2" charset="-78"/>
              </a:rPr>
              <a:t>در </a:t>
            </a:r>
            <a:r>
              <a:rPr lang="fa-IR" sz="2200" dirty="0">
                <a:cs typeface="B Nazanin" pitchFamily="2" charset="-78"/>
              </a:rPr>
              <a:t>صورت ریختن مقدار زیاد مواد آلوده به حدی که منجر به </a:t>
            </a:r>
            <a:r>
              <a:rPr lang="fa-IR" sz="2200" dirty="0" smtClean="0">
                <a:cs typeface="B Nazanin" pitchFamily="2" charset="-78"/>
              </a:rPr>
              <a:t>جاری</a:t>
            </a:r>
            <a:r>
              <a:rPr lang="fa-IR" sz="2000" dirty="0" smtClean="0">
                <a:cs typeface="B Nazanin" pitchFamily="2" charset="-78"/>
              </a:rPr>
              <a:t>شدن </a:t>
            </a:r>
            <a:r>
              <a:rPr lang="fa-IR" sz="2000" dirty="0">
                <a:cs typeface="B Nazanin" pitchFamily="2" charset="-78"/>
              </a:rPr>
              <a:t>مایع در سطوح مشبک جلو یا عقب گردد، نیاز به آلودگی زدایی گسترده تری </a:t>
            </a:r>
            <a:r>
              <a:rPr lang="fa-IR" sz="2000" dirty="0" smtClean="0">
                <a:cs typeface="B Nazanin" pitchFamily="2" charset="-78"/>
              </a:rPr>
              <a:t>دارد:</a:t>
            </a:r>
          </a:p>
          <a:p>
            <a:pPr>
              <a:lnSpc>
                <a:spcPct val="150000"/>
              </a:lnSpc>
              <a:buNone/>
            </a:pPr>
            <a:r>
              <a:rPr lang="fa-IR" sz="2000" dirty="0" smtClean="0">
                <a:solidFill>
                  <a:srgbClr val="FF0000"/>
                </a:solidFill>
                <a:cs typeface="B Nazanin" pitchFamily="2" charset="-78"/>
              </a:rPr>
              <a:t>1-</a:t>
            </a:r>
            <a:r>
              <a:rPr lang="fa-IR" sz="2000" dirty="0" smtClean="0">
                <a:cs typeface="B Nazanin" pitchFamily="2" charset="-78"/>
              </a:rPr>
              <a:t> </a:t>
            </a:r>
            <a:r>
              <a:rPr lang="fa-IR" sz="1800" dirty="0" smtClean="0">
                <a:cs typeface="B Nazanin" pitchFamily="2" charset="-78"/>
              </a:rPr>
              <a:t>فن </a:t>
            </a:r>
            <a:r>
              <a:rPr lang="fa-IR" sz="1800" dirty="0">
                <a:cs typeface="B Nazanin" pitchFamily="2" charset="-78"/>
              </a:rPr>
              <a:t>هود ایمنی را روشن بگذارید.</a:t>
            </a:r>
          </a:p>
          <a:p>
            <a:pPr>
              <a:lnSpc>
                <a:spcPct val="150000"/>
              </a:lnSpc>
              <a:buNone/>
            </a:pPr>
            <a:r>
              <a:rPr lang="fa-IR" sz="1800" dirty="0">
                <a:solidFill>
                  <a:srgbClr val="FF0000"/>
                </a:solidFill>
                <a:cs typeface="B Nazanin" pitchFamily="2" charset="-78"/>
              </a:rPr>
              <a:t>2 - </a:t>
            </a:r>
            <a:r>
              <a:rPr lang="fa-IR" sz="1800" dirty="0">
                <a:cs typeface="B Nazanin" pitchFamily="2" charset="-78"/>
              </a:rPr>
              <a:t>در حالی که وسایل داخل هود ایمنی بیولوژیک را از جای خود برمی دارید، سطح همه آنها را با محلول</a:t>
            </a:r>
          </a:p>
          <a:p>
            <a:pPr>
              <a:lnSpc>
                <a:spcPct val="150000"/>
              </a:lnSpc>
              <a:buNone/>
            </a:pPr>
            <a:r>
              <a:rPr lang="fa-IR" sz="1800" dirty="0">
                <a:cs typeface="B Nazanin" pitchFamily="2" charset="-78"/>
              </a:rPr>
              <a:t>سفید کننده 10 % تازه تهیه شده با سایر محصولات گندزدای مورد تأیید آلودگی زدایی کنید.</a:t>
            </a:r>
          </a:p>
          <a:p>
            <a:pPr>
              <a:lnSpc>
                <a:spcPct val="150000"/>
              </a:lnSpc>
              <a:buNone/>
            </a:pPr>
            <a:r>
              <a:rPr lang="fa-IR" sz="1800" dirty="0">
                <a:solidFill>
                  <a:srgbClr val="FF0000"/>
                </a:solidFill>
                <a:cs typeface="B Nazanin" pitchFamily="2" charset="-78"/>
              </a:rPr>
              <a:t>3 - </a:t>
            </a:r>
            <a:r>
              <a:rPr lang="fa-IR" sz="1800" dirty="0">
                <a:cs typeface="B Nazanin" pitchFamily="2" charset="-78"/>
              </a:rPr>
              <a:t>محلول سفید کننده 10 % یا سایر محصولات گندزدای مورد تأیید را روی سطح کاری </a:t>
            </a:r>
            <a:r>
              <a:rPr lang="fa-IR" sz="1800" dirty="0" smtClean="0">
                <a:cs typeface="B Nazanin" pitchFamily="2" charset="-78"/>
              </a:rPr>
              <a:t>هود </a:t>
            </a:r>
            <a:r>
              <a:rPr lang="fa-IR" sz="1800" dirty="0">
                <a:cs typeface="B Nazanin" pitchFamily="2" charset="-78"/>
              </a:rPr>
              <a:t>و از </a:t>
            </a:r>
            <a:r>
              <a:rPr lang="fa-IR" sz="1800" dirty="0" smtClean="0">
                <a:cs typeface="B Nazanin" pitchFamily="2" charset="-78"/>
              </a:rPr>
              <a:t>طریق سطوح </a:t>
            </a:r>
            <a:r>
              <a:rPr lang="fa-IR" sz="1800" dirty="0">
                <a:cs typeface="B Nazanin" pitchFamily="2" charset="-78"/>
              </a:rPr>
              <a:t>مشبک، داخل تانک تخلیه </a:t>
            </a:r>
            <a:r>
              <a:rPr lang="fa-IR" sz="1800" dirty="0" smtClean="0">
                <a:cs typeface="B Nazanin" pitchFamily="2" charset="-78"/>
              </a:rPr>
              <a:t>(مجرا) </a:t>
            </a:r>
            <a:r>
              <a:rPr lang="fa-IR" sz="1800" dirty="0">
                <a:cs typeface="B Nazanin" pitchFamily="2" charset="-78"/>
              </a:rPr>
              <a:t>بریزید.</a:t>
            </a:r>
          </a:p>
          <a:p>
            <a:pPr>
              <a:lnSpc>
                <a:spcPct val="150000"/>
              </a:lnSpc>
              <a:buNone/>
            </a:pPr>
            <a:r>
              <a:rPr lang="fa-IR" sz="1800" dirty="0">
                <a:solidFill>
                  <a:srgbClr val="FF0000"/>
                </a:solidFill>
                <a:cs typeface="B Nazanin" pitchFamily="2" charset="-78"/>
              </a:rPr>
              <a:t>4 - </a:t>
            </a:r>
            <a:r>
              <a:rPr lang="fa-IR" sz="1800" dirty="0">
                <a:cs typeface="B Nazanin" pitchFamily="2" charset="-78"/>
              </a:rPr>
              <a:t>20 تا 30 دقیقه منتظر بمانید تا آلودگی زدایی شود. مدت زمان انتظار، مطابق با نوع بیماریزا </a:t>
            </a:r>
            <a:r>
              <a:rPr lang="fa-IR" sz="1800" dirty="0" smtClean="0">
                <a:cs typeface="B Nazanin" pitchFamily="2" charset="-78"/>
              </a:rPr>
              <a:t>یا میکروارگانیسمی </a:t>
            </a:r>
            <a:r>
              <a:rPr lang="fa-IR" sz="1800" dirty="0">
                <a:cs typeface="B Nazanin" pitchFamily="2" charset="-78"/>
              </a:rPr>
              <a:t>که با آن سروکار داریم، متغیر است.</a:t>
            </a:r>
          </a:p>
          <a:p>
            <a:pPr>
              <a:lnSpc>
                <a:spcPct val="150000"/>
              </a:lnSpc>
              <a:buNone/>
            </a:pPr>
            <a:r>
              <a:rPr lang="fa-IR" sz="1800" dirty="0">
                <a:solidFill>
                  <a:srgbClr val="FF0000"/>
                </a:solidFill>
                <a:cs typeface="B Nazanin" pitchFamily="2" charset="-78"/>
              </a:rPr>
              <a:t>5 - </a:t>
            </a:r>
            <a:r>
              <a:rPr lang="fa-IR" sz="1800" dirty="0">
                <a:cs typeface="B Nazanin" pitchFamily="2" charset="-78"/>
              </a:rPr>
              <a:t>سطح را با حوله های کاغذی آغشته به محلول سفید کننده 10 % یا سایر مواد جاذب مورد تأیید، پاک کنید</a:t>
            </a:r>
          </a:p>
          <a:p>
            <a:pPr>
              <a:lnSpc>
                <a:spcPct val="150000"/>
              </a:lnSpc>
              <a:buNone/>
            </a:pPr>
            <a:r>
              <a:rPr lang="fa-IR" sz="1800" dirty="0" smtClean="0">
                <a:solidFill>
                  <a:srgbClr val="FF0000"/>
                </a:solidFill>
                <a:cs typeface="B Nazanin" pitchFamily="2" charset="-78"/>
              </a:rPr>
              <a:t>6 - </a:t>
            </a:r>
            <a:r>
              <a:rPr lang="fa-IR" sz="1800" dirty="0" smtClean="0">
                <a:cs typeface="B Nazanin" pitchFamily="2" charset="-78"/>
              </a:rPr>
              <a:t>برای جلوگیری از خوردگی سطوح، با استفاده از حوله های کاغذی تمیز آغشته به آب استریل یا الکل 70 % ،سطوح هود را دوباره پاک کنید تا باقی مانده های محلول سفید کننده حذف شود و سپس حوله های کاغذی را در کیسه اتوکلاو قرار دهید.</a:t>
            </a:r>
          </a:p>
          <a:p>
            <a:pPr>
              <a:buNone/>
            </a:pPr>
            <a:endParaRPr lang="fa-IR" dirty="0">
              <a:cs typeface="B Nazanin"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15148"/>
          </a:xfrm>
        </p:spPr>
        <p:txBody>
          <a:bodyPr>
            <a:normAutofit/>
          </a:bodyPr>
          <a:lstStyle/>
          <a:p>
            <a:endParaRPr lang="fa-IR" sz="2400" dirty="0" smtClean="0">
              <a:cs typeface="B Nazanin" pitchFamily="2" charset="-78"/>
            </a:endParaRPr>
          </a:p>
          <a:p>
            <a:pPr>
              <a:buNone/>
            </a:pPr>
            <a:endParaRPr lang="fa-IR" sz="2400" dirty="0" smtClean="0">
              <a:cs typeface="B Nazanin" pitchFamily="2" charset="-78"/>
            </a:endParaRPr>
          </a:p>
          <a:p>
            <a:pPr>
              <a:lnSpc>
                <a:spcPct val="200000"/>
              </a:lnSpc>
              <a:buNone/>
            </a:pPr>
            <a:r>
              <a:rPr lang="fa-IR" sz="2000" dirty="0" smtClean="0">
                <a:solidFill>
                  <a:srgbClr val="FF0000"/>
                </a:solidFill>
                <a:cs typeface="B Nazanin" pitchFamily="2" charset="-78"/>
              </a:rPr>
              <a:t>7</a:t>
            </a:r>
            <a:r>
              <a:rPr lang="fa-IR" sz="2000" dirty="0" smtClean="0">
                <a:cs typeface="B Nazanin" pitchFamily="2" charset="-78"/>
              </a:rPr>
              <a:t>- </a:t>
            </a:r>
            <a:r>
              <a:rPr lang="fa-IR" sz="2000" dirty="0">
                <a:cs typeface="B Nazanin" pitchFamily="2" charset="-78"/>
              </a:rPr>
              <a:t>محتویات تانک تخلیه را درون ظرف حاوی محلول سفید کننده 10 % تازه تهیه شده با سایر </a:t>
            </a:r>
            <a:r>
              <a:rPr lang="fa-IR" sz="2000" dirty="0" smtClean="0">
                <a:cs typeface="B Nazanin" pitchFamily="2" charset="-78"/>
              </a:rPr>
              <a:t>محصولات گندزدای </a:t>
            </a:r>
            <a:r>
              <a:rPr lang="fa-IR" sz="2000" dirty="0">
                <a:cs typeface="B Nazanin" pitchFamily="2" charset="-78"/>
              </a:rPr>
              <a:t>مورد تأیید، خالی کنید.</a:t>
            </a:r>
          </a:p>
          <a:p>
            <a:pPr>
              <a:lnSpc>
                <a:spcPct val="200000"/>
              </a:lnSpc>
              <a:buNone/>
            </a:pPr>
            <a:r>
              <a:rPr lang="fa-IR" sz="2000" dirty="0">
                <a:solidFill>
                  <a:srgbClr val="FF0000"/>
                </a:solidFill>
                <a:cs typeface="B Nazanin" pitchFamily="2" charset="-78"/>
              </a:rPr>
              <a:t>8 - </a:t>
            </a:r>
            <a:r>
              <a:rPr lang="fa-IR" sz="2000" dirty="0">
                <a:cs typeface="B Nazanin" pitchFamily="2" charset="-78"/>
              </a:rPr>
              <a:t>لوله ای انعطاف پذیر را به دریچه تخلیه وصل کنید. لوله باید به اندازه کافی بلند باشد تا انتهای باز </a:t>
            </a:r>
            <a:r>
              <a:rPr lang="fa-IR" sz="2000" dirty="0" smtClean="0">
                <a:cs typeface="B Nazanin" pitchFamily="2" charset="-78"/>
              </a:rPr>
              <a:t>آن بتواند </a:t>
            </a:r>
            <a:r>
              <a:rPr lang="fa-IR" sz="2000" dirty="0">
                <a:cs typeface="B Nazanin" pitchFamily="2" charset="-78"/>
              </a:rPr>
              <a:t>در محلول گندزدا در داخل ظرفی که در بالا ذکر شد، غوطه ور شود.</a:t>
            </a:r>
          </a:p>
          <a:p>
            <a:pPr>
              <a:lnSpc>
                <a:spcPct val="200000"/>
              </a:lnSpc>
              <a:buNone/>
            </a:pPr>
            <a:r>
              <a:rPr lang="fa-IR" sz="2000" dirty="0" smtClean="0">
                <a:solidFill>
                  <a:srgbClr val="FF0000"/>
                </a:solidFill>
                <a:cs typeface="B Nazanin" pitchFamily="2" charset="-78"/>
              </a:rPr>
              <a:t>9 - </a:t>
            </a:r>
            <a:r>
              <a:rPr lang="fa-IR" sz="2000" dirty="0" smtClean="0">
                <a:cs typeface="B Nazanin" pitchFamily="2" charset="-78"/>
              </a:rPr>
              <a:t>تانک </a:t>
            </a:r>
            <a:r>
              <a:rPr lang="fa-IR" sz="2000" dirty="0">
                <a:cs typeface="B Nazanin" pitchFamily="2" charset="-78"/>
              </a:rPr>
              <a:t>تخلیه را کاملا با آب شستشو دهید و مواد را از طریق لوله، خالی کنید. لوله تخلیه را بردارید</a:t>
            </a:r>
            <a:r>
              <a:rPr lang="fa-IR" sz="2000" dirty="0" smtClean="0">
                <a:cs typeface="B Nazanin" pitchFamily="2" charset="-78"/>
              </a:rPr>
              <a:t>.</a:t>
            </a:r>
            <a:r>
              <a:rPr lang="fa-IR" sz="2000" dirty="0" smtClean="0">
                <a:solidFill>
                  <a:srgbClr val="FF0000"/>
                </a:solidFill>
                <a:cs typeface="B Nazanin" pitchFamily="2" charset="-78"/>
              </a:rPr>
              <a:t> </a:t>
            </a:r>
          </a:p>
          <a:p>
            <a:pPr>
              <a:lnSpc>
                <a:spcPct val="200000"/>
              </a:lnSpc>
              <a:buNone/>
            </a:pPr>
            <a:r>
              <a:rPr lang="fa-IR" sz="2000" dirty="0" smtClean="0">
                <a:solidFill>
                  <a:srgbClr val="FF0000"/>
                </a:solidFill>
                <a:cs typeface="B Nazanin" pitchFamily="2" charset="-78"/>
              </a:rPr>
              <a:t>10- </a:t>
            </a:r>
            <a:r>
              <a:rPr lang="fa-IR" sz="2000" dirty="0" smtClean="0">
                <a:cs typeface="B Nazanin" pitchFamily="2" charset="-78"/>
              </a:rPr>
              <a:t> دستکش </a:t>
            </a:r>
            <a:r>
              <a:rPr lang="fa-IR" sz="2000" dirty="0">
                <a:cs typeface="B Nazanin" pitchFamily="2" charset="-78"/>
              </a:rPr>
              <a:t>ها را درآورید و دست ها را بشویید</a:t>
            </a:r>
            <a:r>
              <a:rPr lang="fa-IR" sz="2000" dirty="0" smtClean="0">
                <a:cs typeface="B Nazanin" pitchFamily="2" charset="-78"/>
              </a:rPr>
              <a:t>.</a:t>
            </a:r>
          </a:p>
          <a:p>
            <a:pPr>
              <a:lnSpc>
                <a:spcPct val="200000"/>
              </a:lnSpc>
              <a:buClr>
                <a:schemeClr val="tx1"/>
              </a:buClr>
              <a:buNone/>
            </a:pPr>
            <a:r>
              <a:rPr lang="fa-IR" sz="2000" dirty="0" smtClean="0">
                <a:solidFill>
                  <a:srgbClr val="FF0000"/>
                </a:solidFill>
                <a:cs typeface="B Nazanin" pitchFamily="2" charset="-78"/>
              </a:rPr>
              <a:t> 11- </a:t>
            </a:r>
            <a:r>
              <a:rPr lang="fa-IR" sz="2000" dirty="0" smtClean="0">
                <a:cs typeface="B Nazanin" pitchFamily="2" charset="-78"/>
              </a:rPr>
              <a:t>دستکش </a:t>
            </a:r>
            <a:r>
              <a:rPr lang="fa-IR" sz="2000" dirty="0">
                <a:cs typeface="B Nazanin" pitchFamily="2" charset="-78"/>
              </a:rPr>
              <a:t>های تمیز بپوشید و همه چیز را به جای خود بازگردانید.</a:t>
            </a:r>
          </a:p>
          <a:p>
            <a:pPr>
              <a:lnSpc>
                <a:spcPct val="200000"/>
              </a:lnSpc>
              <a:buClr>
                <a:schemeClr val="tx1">
                  <a:lumMod val="95000"/>
                  <a:lumOff val="5000"/>
                </a:schemeClr>
              </a:buClr>
              <a:buNone/>
            </a:pPr>
            <a:r>
              <a:rPr lang="fa-IR" sz="2000" dirty="0">
                <a:solidFill>
                  <a:srgbClr val="FF0000"/>
                </a:solidFill>
                <a:cs typeface="B Nazanin" pitchFamily="2" charset="-78"/>
              </a:rPr>
              <a:t>12 - </a:t>
            </a:r>
            <a:r>
              <a:rPr lang="fa-IR" sz="2000" dirty="0">
                <a:cs typeface="B Nazanin" pitchFamily="2" charset="-78"/>
              </a:rPr>
              <a:t>کیسه حاوی پسماند را اتوکلاو کنید.</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1095375"/>
            <a:ext cx="9144000" cy="366713"/>
          </a:xfrm>
          <a:prstGeom prst="rect">
            <a:avLst/>
          </a:prstGeom>
          <a:noFill/>
          <a:ln w="9525">
            <a:noFill/>
            <a:miter lim="800000"/>
            <a:headEnd/>
            <a:tailEnd/>
          </a:ln>
          <a:effectLst>
            <a:outerShdw dist="17961" dir="2700000" algn="ctr" rotWithShape="0">
              <a:schemeClr val="accent2"/>
            </a:outerShdw>
          </a:effectLst>
        </p:spPr>
        <p:txBody>
          <a:bodyPr lIns="91430" tIns="45716" rIns="91430" bIns="45716">
            <a:spAutoFit/>
          </a:bodyPr>
          <a:lstStyle/>
          <a:p>
            <a:pPr algn="ctr">
              <a:lnSpc>
                <a:spcPct val="90000"/>
              </a:lnSpc>
              <a:defRPr/>
            </a:pPr>
            <a:r>
              <a:rPr lang="en-US" altLang="zh-TW" sz="2000">
                <a:effectLst>
                  <a:outerShdw blurRad="38100" dist="38100" dir="2700000" algn="tl">
                    <a:srgbClr val="FFFFFF"/>
                  </a:outerShdw>
                </a:effectLst>
                <a:latin typeface="Arial" charset="0"/>
                <a:ea typeface="PMingLiU" pitchFamily="18" charset="-120"/>
                <a:cs typeface="Arial" charset="0"/>
              </a:rPr>
              <a:t>1. ABILITY TO SIT WITH PROPER POSTURE</a:t>
            </a:r>
            <a:endParaRPr lang="zh-TW" altLang="en-US" sz="2000">
              <a:effectLst>
                <a:outerShdw blurRad="38100" dist="38100" dir="2700000" algn="tl">
                  <a:srgbClr val="FFFFFF"/>
                </a:outerShdw>
              </a:effectLst>
              <a:latin typeface="Arial" charset="0"/>
              <a:ea typeface="PMingLiU" pitchFamily="18" charset="-120"/>
              <a:cs typeface="Arial" charset="0"/>
            </a:endParaRPr>
          </a:p>
        </p:txBody>
      </p:sp>
      <p:pic>
        <p:nvPicPr>
          <p:cNvPr id="34819" name="Picture 3" descr="ProperPosture"/>
          <p:cNvPicPr>
            <a:picLocks noChangeAspect="1" noChangeArrowheads="1"/>
          </p:cNvPicPr>
          <p:nvPr/>
        </p:nvPicPr>
        <p:blipFill>
          <a:blip r:embed="rId3"/>
          <a:srcRect/>
          <a:stretch>
            <a:fillRect/>
          </a:stretch>
        </p:blipFill>
        <p:spPr bwMode="auto">
          <a:xfrm>
            <a:off x="3095625" y="1920875"/>
            <a:ext cx="3214688" cy="4343400"/>
          </a:xfrm>
          <a:prstGeom prst="rect">
            <a:avLst/>
          </a:prstGeom>
          <a:noFill/>
          <a:ln w="9525">
            <a:noFill/>
            <a:miter lim="800000"/>
            <a:headEnd/>
            <a:tailEnd/>
          </a:ln>
        </p:spPr>
      </p:pic>
      <p:sp>
        <p:nvSpPr>
          <p:cNvPr id="66564" name="Text Box 4"/>
          <p:cNvSpPr txBox="1">
            <a:spLocks noChangeArrowheads="1"/>
          </p:cNvSpPr>
          <p:nvPr/>
        </p:nvSpPr>
        <p:spPr bwMode="auto">
          <a:xfrm>
            <a:off x="131763" y="279400"/>
            <a:ext cx="8990012" cy="455613"/>
          </a:xfrm>
          <a:prstGeom prst="rect">
            <a:avLst/>
          </a:prstGeom>
          <a:noFill/>
          <a:ln w="9525">
            <a:noFill/>
            <a:miter lim="800000"/>
            <a:headEnd/>
            <a:tailEnd/>
          </a:ln>
          <a:effectLst>
            <a:outerShdw dist="17961" dir="2700000" algn="ctr" rotWithShape="0">
              <a:schemeClr val="accent2"/>
            </a:outerShdw>
          </a:effectLst>
        </p:spPr>
        <p:txBody>
          <a:bodyPr lIns="91430" tIns="45716" rIns="91430" bIns="45716">
            <a:spAutoFit/>
          </a:bodyPr>
          <a:lstStyle/>
          <a:p>
            <a:pPr algn="ctr">
              <a:lnSpc>
                <a:spcPct val="85000"/>
              </a:lnSpc>
              <a:defRPr/>
            </a:pPr>
            <a:r>
              <a:rPr lang="en-US" altLang="zh-TW" sz="2800" b="1">
                <a:latin typeface="Arial" charset="0"/>
                <a:ea typeface="PMingLiU" pitchFamily="18" charset="-120"/>
                <a:cs typeface="Arial" charset="0"/>
              </a:rPr>
              <a:t>Four key elements for ergonomic working</a:t>
            </a:r>
          </a:p>
        </p:txBody>
      </p:sp>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0" y="722313"/>
            <a:ext cx="9075738" cy="403225"/>
          </a:xfrm>
          <a:prstGeom prst="rect">
            <a:avLst/>
          </a:prstGeom>
          <a:noFill/>
          <a:ln w="9525">
            <a:noFill/>
            <a:miter lim="800000"/>
            <a:headEnd/>
            <a:tailEnd/>
          </a:ln>
          <a:effectLst>
            <a:outerShdw dist="17961" dir="2700000" algn="ctr" rotWithShape="0">
              <a:schemeClr val="accent2"/>
            </a:outerShdw>
          </a:effectLst>
        </p:spPr>
        <p:txBody>
          <a:bodyPr lIns="91430" tIns="45716" rIns="91430" bIns="45716">
            <a:spAutoFit/>
          </a:bodyPr>
          <a:lstStyle/>
          <a:p>
            <a:pPr algn="ctr">
              <a:lnSpc>
                <a:spcPct val="85000"/>
              </a:lnSpc>
              <a:defRPr/>
            </a:pPr>
            <a:r>
              <a:rPr lang="en-US" altLang="zh-TW" sz="2400" b="1">
                <a:effectLst>
                  <a:outerShdw blurRad="38100" dist="38100" dir="2700000" algn="tl">
                    <a:srgbClr val="FFFFFF"/>
                  </a:outerShdw>
                </a:effectLst>
                <a:latin typeface="Arial" charset="0"/>
                <a:ea typeface="PMingLiU" pitchFamily="18" charset="-120"/>
                <a:cs typeface="Arial" charset="0"/>
              </a:rPr>
              <a:t>2. PROPER UTILIZATION OF THE EFFECTIVE WORKZONE</a:t>
            </a:r>
            <a:endParaRPr lang="zh-TW" altLang="en-US" sz="2400" b="1">
              <a:effectLst>
                <a:outerShdw blurRad="38100" dist="38100" dir="2700000" algn="tl">
                  <a:srgbClr val="FFFFFF"/>
                </a:outerShdw>
              </a:effectLst>
              <a:latin typeface="Arial" charset="0"/>
              <a:ea typeface="PMingLiU" pitchFamily="18" charset="-120"/>
              <a:cs typeface="Arial" charset="0"/>
            </a:endParaRPr>
          </a:p>
        </p:txBody>
      </p:sp>
      <p:pic>
        <p:nvPicPr>
          <p:cNvPr id="35843" name="Picture 3" descr="Workzone"/>
          <p:cNvPicPr>
            <a:picLocks noChangeAspect="1" noChangeArrowheads="1"/>
          </p:cNvPicPr>
          <p:nvPr/>
        </p:nvPicPr>
        <p:blipFill>
          <a:blip r:embed="rId3"/>
          <a:srcRect/>
          <a:stretch>
            <a:fillRect/>
          </a:stretch>
        </p:blipFill>
        <p:spPr bwMode="auto">
          <a:xfrm>
            <a:off x="2125663" y="2157413"/>
            <a:ext cx="5056187" cy="38115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93663" y="1030288"/>
            <a:ext cx="8990013" cy="366712"/>
          </a:xfrm>
          <a:prstGeom prst="rect">
            <a:avLst/>
          </a:prstGeom>
          <a:noFill/>
          <a:ln w="9525">
            <a:noFill/>
            <a:miter lim="800000"/>
            <a:headEnd/>
            <a:tailEnd/>
          </a:ln>
          <a:effectLst>
            <a:outerShdw dist="17961" dir="2700000" algn="ctr" rotWithShape="0">
              <a:schemeClr val="accent2"/>
            </a:outerShdw>
          </a:effectLst>
        </p:spPr>
        <p:txBody>
          <a:bodyPr lIns="91430" tIns="45716" rIns="91430" bIns="45716">
            <a:spAutoFit/>
          </a:bodyPr>
          <a:lstStyle/>
          <a:p>
            <a:pPr algn="ctr">
              <a:lnSpc>
                <a:spcPct val="90000"/>
              </a:lnSpc>
              <a:defRPr/>
            </a:pPr>
            <a:r>
              <a:rPr lang="en-US" altLang="zh-TW" sz="2000">
                <a:effectLst>
                  <a:outerShdw blurRad="38100" dist="38100" dir="2700000" algn="tl">
                    <a:srgbClr val="FFFFFF"/>
                  </a:outerShdw>
                </a:effectLst>
                <a:latin typeface="Arial" charset="0"/>
                <a:ea typeface="PMingLiU" pitchFamily="18" charset="-120"/>
                <a:cs typeface="Arial" charset="0"/>
              </a:rPr>
              <a:t>4. PROVISION FOR FOREARM SUPPORT</a:t>
            </a:r>
            <a:endParaRPr lang="zh-TW" altLang="en-US" sz="2000">
              <a:effectLst>
                <a:outerShdw blurRad="38100" dist="38100" dir="2700000" algn="tl">
                  <a:srgbClr val="FFFFFF"/>
                </a:outerShdw>
              </a:effectLst>
              <a:latin typeface="Arial" charset="0"/>
              <a:ea typeface="PMingLiU" pitchFamily="18" charset="-120"/>
              <a:cs typeface="Arial" charset="0"/>
            </a:endParaRPr>
          </a:p>
        </p:txBody>
      </p:sp>
      <p:pic>
        <p:nvPicPr>
          <p:cNvPr id="37891" name="Picture 3" descr="ForearmSupport"/>
          <p:cNvPicPr>
            <a:picLocks noChangeAspect="1" noChangeArrowheads="1"/>
          </p:cNvPicPr>
          <p:nvPr/>
        </p:nvPicPr>
        <p:blipFill>
          <a:blip r:embed="rId3"/>
          <a:srcRect/>
          <a:stretch>
            <a:fillRect/>
          </a:stretch>
        </p:blipFill>
        <p:spPr bwMode="auto">
          <a:xfrm>
            <a:off x="2043113" y="1808163"/>
            <a:ext cx="4979987" cy="3962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2">
              <a:lumMod val="20000"/>
              <a:lumOff val="80000"/>
            </a:schemeClr>
          </a:solidFill>
        </p:spPr>
        <p:txBody>
          <a:bodyPr/>
          <a:lstStyle/>
          <a:p>
            <a:endParaRPr lang="fa-IR" b="1" dirty="0" smtClean="0">
              <a:cs typeface="B Nazanin" pitchFamily="2" charset="-78"/>
            </a:endParaRPr>
          </a:p>
          <a:p>
            <a:endParaRPr lang="fa-IR" b="1" dirty="0" smtClean="0">
              <a:cs typeface="B Nazanin" pitchFamily="2" charset="-78"/>
            </a:endParaRPr>
          </a:p>
          <a:p>
            <a:endParaRPr lang="fa-IR" b="1" dirty="0" smtClean="0">
              <a:cs typeface="B Nazanin" pitchFamily="2" charset="-78"/>
            </a:endParaRPr>
          </a:p>
          <a:p>
            <a:pPr>
              <a:buNone/>
            </a:pPr>
            <a:r>
              <a:rPr lang="fa-IR" sz="4800" b="1" dirty="0" smtClean="0">
                <a:solidFill>
                  <a:schemeClr val="accent2">
                    <a:lumMod val="50000"/>
                  </a:schemeClr>
                </a:solidFill>
                <a:latin typeface="IranNastaliq" pitchFamily="2" charset="0"/>
                <a:cs typeface="IranNastaliq" pitchFamily="2" charset="0"/>
              </a:rPr>
              <a:t>                 دستورالعمل فنی هودهاي </a:t>
            </a:r>
            <a:r>
              <a:rPr lang="fa-IR" sz="4800" b="1" dirty="0">
                <a:solidFill>
                  <a:schemeClr val="accent2">
                    <a:lumMod val="50000"/>
                  </a:schemeClr>
                </a:solidFill>
                <a:latin typeface="IranNastaliq" pitchFamily="2" charset="0"/>
                <a:cs typeface="IranNastaliq" pitchFamily="2" charset="0"/>
              </a:rPr>
              <a:t>ایمنی بیولوژیک</a:t>
            </a:r>
            <a:endParaRPr lang="fa-IR" sz="4800" dirty="0">
              <a:solidFill>
                <a:schemeClr val="accent2">
                  <a:lumMod val="50000"/>
                </a:schemeClr>
              </a:solidFill>
              <a:latin typeface="IranNastaliq" pitchFamily="2" charset="0"/>
              <a:cs typeface="IranNastaliq"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28600"/>
            <a:ext cx="7772400" cy="1143000"/>
          </a:xfrm>
        </p:spPr>
        <p:txBody>
          <a:bodyPr/>
          <a:lstStyle/>
          <a:p>
            <a:pPr eaLnBrk="1" hangingPunct="1"/>
            <a:r>
              <a:rPr lang="de-CH" sz="2800" b="1" dirty="0" smtClean="0"/>
              <a:t>What is wrong?</a:t>
            </a:r>
          </a:p>
        </p:txBody>
      </p:sp>
      <p:pic>
        <p:nvPicPr>
          <p:cNvPr id="38915" name="Picture 3" descr="DSCN1258"/>
          <p:cNvPicPr>
            <a:picLocks noChangeAspect="1" noChangeArrowheads="1"/>
          </p:cNvPicPr>
          <p:nvPr/>
        </p:nvPicPr>
        <p:blipFill>
          <a:blip r:embed="rId3"/>
          <a:srcRect/>
          <a:stretch>
            <a:fillRect/>
          </a:stretch>
        </p:blipFill>
        <p:spPr bwMode="auto">
          <a:xfrm>
            <a:off x="1143000" y="1219200"/>
            <a:ext cx="70104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ydrangeas.jpg"/>
          <p:cNvPicPr>
            <a:picLocks noGrp="1" noChangeAspect="1"/>
          </p:cNvPicPr>
          <p:nvPr>
            <p:ph idx="1"/>
          </p:nvPr>
        </p:nvPicPr>
        <p:blipFill>
          <a:blip r:embed="rId2"/>
          <a:stretch>
            <a:fillRect/>
          </a:stretch>
        </p:blipFill>
        <p:spPr>
          <a:xfrm>
            <a:off x="0" y="0"/>
            <a:ext cx="9167812" cy="687585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072198" y="1357298"/>
            <a:ext cx="2256451" cy="3416320"/>
          </a:xfrm>
          <a:prstGeom prst="rect">
            <a:avLst/>
          </a:prstGeom>
          <a:noFill/>
        </p:spPr>
        <p:txBody>
          <a:bodyPr wrap="square" rtlCol="1">
            <a:spAutoFit/>
          </a:bodyPr>
          <a:lstStyle/>
          <a:p>
            <a:r>
              <a:rPr lang="fa-IR" sz="5400" b="1" dirty="0" smtClean="0">
                <a:solidFill>
                  <a:schemeClr val="accent3">
                    <a:lumMod val="40000"/>
                    <a:lumOff val="60000"/>
                  </a:schemeClr>
                </a:solidFill>
              </a:rPr>
              <a:t>با آرزوی موفقیت برای شما</a:t>
            </a:r>
            <a:endParaRPr lang="fa-IR" sz="5400" b="1" dirty="0">
              <a:solidFill>
                <a:schemeClr val="accent3">
                  <a:lumMod val="40000"/>
                  <a:lumOff val="6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2">
              <a:lumMod val="20000"/>
              <a:lumOff val="80000"/>
            </a:schemeClr>
          </a:solidFill>
        </p:spPr>
        <p:txBody>
          <a:bodyPr>
            <a:normAutofit fontScale="70000" lnSpcReduction="20000"/>
          </a:bodyPr>
          <a:lstStyle/>
          <a:p>
            <a:endParaRPr lang="fa-IR" sz="2800" b="1" dirty="0" smtClean="0">
              <a:solidFill>
                <a:srgbClr val="0070C0"/>
              </a:solidFill>
              <a:cs typeface="B Nazanin" pitchFamily="2" charset="-78"/>
            </a:endParaRPr>
          </a:p>
          <a:p>
            <a:pPr>
              <a:buNone/>
            </a:pPr>
            <a:r>
              <a:rPr lang="fa-IR" sz="3400" b="1" dirty="0" smtClean="0">
                <a:solidFill>
                  <a:srgbClr val="0070C0"/>
                </a:solidFill>
                <a:cs typeface="B Nazanin" pitchFamily="2" charset="-78"/>
              </a:rPr>
              <a:t>محل قرارگیري هود:</a:t>
            </a:r>
          </a:p>
          <a:p>
            <a:pPr>
              <a:buNone/>
            </a:pPr>
            <a:endParaRPr lang="fa-IR" sz="2000" b="1" dirty="0" smtClean="0">
              <a:cs typeface="B Nazanin" pitchFamily="2" charset="-78"/>
            </a:endParaRPr>
          </a:p>
          <a:p>
            <a:pPr>
              <a:lnSpc>
                <a:spcPct val="210000"/>
              </a:lnSpc>
            </a:pPr>
            <a:r>
              <a:rPr lang="fa-IR" sz="2900" dirty="0" smtClean="0">
                <a:cs typeface="B Nazanin" pitchFamily="2" charset="-78"/>
              </a:rPr>
              <a:t> هود </a:t>
            </a:r>
            <a:r>
              <a:rPr lang="fa-IR" sz="2900" dirty="0">
                <a:cs typeface="B Nazanin" pitchFamily="2" charset="-78"/>
              </a:rPr>
              <a:t>ایمنی بیولوژیک باید در مکانی دور از رفت و آمد افراد، قرار داده شود. عبور و مرور افراد، وجود در و پنجره</a:t>
            </a:r>
          </a:p>
          <a:p>
            <a:pPr>
              <a:lnSpc>
                <a:spcPct val="210000"/>
              </a:lnSpc>
              <a:buNone/>
            </a:pPr>
            <a:r>
              <a:rPr lang="fa-IR" sz="2900" dirty="0" smtClean="0">
                <a:cs typeface="B Nazanin" pitchFamily="2" charset="-78"/>
              </a:rPr>
              <a:t>       در </a:t>
            </a:r>
            <a:r>
              <a:rPr lang="fa-IR" sz="2900" dirty="0">
                <a:cs typeface="B Nazanin" pitchFamily="2" charset="-78"/>
              </a:rPr>
              <a:t>نزدیک هود و باز و بستن آنها باعث تولید جریان های هوایی می شود که یکنواختی جهت جریان هوا را از</a:t>
            </a:r>
          </a:p>
          <a:p>
            <a:pPr>
              <a:lnSpc>
                <a:spcPct val="210000"/>
              </a:lnSpc>
              <a:buNone/>
            </a:pPr>
            <a:r>
              <a:rPr lang="fa-IR" sz="2900" dirty="0" smtClean="0">
                <a:cs typeface="B Nazanin" pitchFamily="2" charset="-78"/>
              </a:rPr>
              <a:t>       فضای </a:t>
            </a:r>
            <a:r>
              <a:rPr lang="fa-IR" sz="2900" dirty="0">
                <a:cs typeface="B Nazanin" pitchFamily="2" charset="-78"/>
              </a:rPr>
              <a:t>باز جلویی به داخل هود مختل می کند.</a:t>
            </a:r>
          </a:p>
          <a:p>
            <a:pPr>
              <a:lnSpc>
                <a:spcPct val="210000"/>
              </a:lnSpc>
            </a:pPr>
            <a:r>
              <a:rPr lang="fa-IR" sz="2900" dirty="0" smtClean="0">
                <a:cs typeface="B Nazanin" pitchFamily="2" charset="-78"/>
              </a:rPr>
              <a:t> </a:t>
            </a:r>
            <a:r>
              <a:rPr lang="fa-IR" sz="2900" dirty="0">
                <a:cs typeface="B Nazanin" pitchFamily="2" charset="-78"/>
              </a:rPr>
              <a:t>تعبیه فضای حداقل 30 سانتی متری در اطراف هود جهت دسترسی به آن برای تعمیر و نگهداشت </a:t>
            </a:r>
            <a:endParaRPr lang="fa-IR" sz="2900" dirty="0" smtClean="0">
              <a:cs typeface="B Nazanin" pitchFamily="2" charset="-78"/>
            </a:endParaRPr>
          </a:p>
          <a:p>
            <a:pPr>
              <a:lnSpc>
                <a:spcPct val="210000"/>
              </a:lnSpc>
            </a:pPr>
            <a:r>
              <a:rPr lang="fa-IR" sz="2900" dirty="0" smtClean="0">
                <a:cs typeface="B Nazanin" pitchFamily="2" charset="-78"/>
              </a:rPr>
              <a:t> تعبیه فضای </a:t>
            </a:r>
            <a:r>
              <a:rPr lang="fa-IR" sz="2900" dirty="0">
                <a:cs typeface="B Nazanin" pitchFamily="2" charset="-78"/>
              </a:rPr>
              <a:t>30 تا 35 سانتی متری در بالای هود به منظور انجام آزمایش های کنترل کیفیت </a:t>
            </a:r>
            <a:r>
              <a:rPr lang="fa-IR" sz="2900" dirty="0" smtClean="0">
                <a:cs typeface="B Nazanin" pitchFamily="2" charset="-78"/>
              </a:rPr>
              <a:t>وبررسی </a:t>
            </a:r>
            <a:r>
              <a:rPr lang="fa-IR" sz="2900" dirty="0">
                <a:cs typeface="B Nazanin" pitchFamily="2" charset="-78"/>
              </a:rPr>
              <a:t>سرعت هوا </a:t>
            </a:r>
            <a:r>
              <a:rPr lang="fa-IR" sz="2900" dirty="0" smtClean="0">
                <a:cs typeface="B Nazanin" pitchFamily="2" charset="-78"/>
              </a:rPr>
              <a:t>درفیلتر </a:t>
            </a:r>
            <a:r>
              <a:rPr lang="fa-IR" sz="2900" dirty="0">
                <a:cs typeface="B Nazanin" pitchFamily="2" charset="-78"/>
              </a:rPr>
              <a:t>خروجی، </a:t>
            </a:r>
            <a:endParaRPr lang="fa-IR" sz="2900" dirty="0" smtClean="0">
              <a:cs typeface="B Nazanin" pitchFamily="2" charset="-78"/>
            </a:endParaRPr>
          </a:p>
          <a:p>
            <a:pPr>
              <a:lnSpc>
                <a:spcPct val="210000"/>
              </a:lnSpc>
            </a:pPr>
            <a:r>
              <a:rPr lang="fa-IR" sz="2900" dirty="0" smtClean="0">
                <a:cs typeface="B Nazanin" pitchFamily="2" charset="-78"/>
              </a:rPr>
              <a:t>تعویض </a:t>
            </a:r>
            <a:r>
              <a:rPr lang="fa-IR" sz="2900" dirty="0">
                <a:cs typeface="B Nazanin" pitchFamily="2" charset="-78"/>
              </a:rPr>
              <a:t>فیلتر و غیره باید مد نظر قرار گیرد</a:t>
            </a:r>
            <a:r>
              <a:rPr lang="fa-IR" sz="2900" dirty="0" smtClean="0">
                <a:cs typeface="B Nazanin" pitchFamily="2" charset="-78"/>
              </a:rPr>
              <a:t>.</a:t>
            </a:r>
            <a:endParaRPr lang="fa-IR" sz="2900" dirty="0">
              <a:cs typeface="B Nazanin"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2">
              <a:lumMod val="20000"/>
              <a:lumOff val="80000"/>
            </a:schemeClr>
          </a:solidFill>
        </p:spPr>
        <p:txBody>
          <a:bodyPr/>
          <a:lstStyle/>
          <a:p>
            <a:pPr>
              <a:buNone/>
            </a:pPr>
            <a:endParaRPr lang="fa-IR" b="1" dirty="0" smtClean="0">
              <a:solidFill>
                <a:srgbClr val="0070C0"/>
              </a:solidFill>
              <a:cs typeface="B Nazanin" pitchFamily="2" charset="-78"/>
            </a:endParaRPr>
          </a:p>
          <a:p>
            <a:pPr>
              <a:buNone/>
            </a:pPr>
            <a:r>
              <a:rPr lang="fa-IR" b="1" dirty="0" smtClean="0">
                <a:solidFill>
                  <a:srgbClr val="0070C0"/>
                </a:solidFill>
                <a:cs typeface="B Nazanin" pitchFamily="2" charset="-78"/>
              </a:rPr>
              <a:t>   کاربر</a:t>
            </a:r>
            <a:r>
              <a:rPr lang="fa-IR" b="1" dirty="0">
                <a:solidFill>
                  <a:srgbClr val="0070C0"/>
                </a:solidFill>
                <a:cs typeface="B Nazanin" pitchFamily="2" charset="-78"/>
              </a:rPr>
              <a:t>:</a:t>
            </a:r>
          </a:p>
          <a:p>
            <a:pPr>
              <a:lnSpc>
                <a:spcPct val="200000"/>
              </a:lnSpc>
            </a:pPr>
            <a:r>
              <a:rPr lang="fa-IR" sz="2800" dirty="0" smtClean="0">
                <a:cs typeface="B Nazanin" pitchFamily="2" charset="-78"/>
              </a:rPr>
              <a:t>از </a:t>
            </a:r>
            <a:r>
              <a:rPr lang="fa-IR" sz="2800" dirty="0">
                <a:cs typeface="B Nazanin" pitchFamily="2" charset="-78"/>
              </a:rPr>
              <a:t>قبل تمامی وسایل، مواد و غیره باید آماده شوند تا تعداد دفعات حرکت دست و یا حرکت افراد به </a:t>
            </a:r>
            <a:r>
              <a:rPr lang="fa-IR" sz="2800" dirty="0" smtClean="0">
                <a:cs typeface="B Nazanin" pitchFamily="2" charset="-78"/>
              </a:rPr>
              <a:t>حداقل برسد. می توان بدین منظور چک لیستی تهیه نمود.</a:t>
            </a:r>
          </a:p>
          <a:p>
            <a:pPr>
              <a:lnSpc>
                <a:spcPct val="200000"/>
              </a:lnSpc>
            </a:pPr>
            <a:r>
              <a:rPr lang="fa-IR" sz="2800" dirty="0" smtClean="0">
                <a:cs typeface="B Nazanin" pitchFamily="2" charset="-78"/>
              </a:rPr>
              <a:t>باید </a:t>
            </a:r>
            <a:r>
              <a:rPr lang="fa-IR" sz="2800" dirty="0">
                <a:cs typeface="B Nazanin" pitchFamily="2" charset="-78"/>
              </a:rPr>
              <a:t>از حرکات سریع دست در داخل هود خودداری شود. باید بعد از وارد کردن دست ها، یک دقیقه </a:t>
            </a:r>
            <a:r>
              <a:rPr lang="fa-IR" sz="2800" dirty="0" smtClean="0">
                <a:cs typeface="B Nazanin" pitchFamily="2" charset="-78"/>
              </a:rPr>
              <a:t>منتظرماند </a:t>
            </a:r>
            <a:r>
              <a:rPr lang="fa-IR" sz="2800" dirty="0">
                <a:cs typeface="B Nazanin" pitchFamily="2" charset="-78"/>
              </a:rPr>
              <a:t>تا جریان هوای داخل هود تنظیم گردد.</a:t>
            </a:r>
          </a:p>
          <a:p>
            <a:pPr>
              <a:lnSpc>
                <a:spcPct val="200000"/>
              </a:lnSpc>
            </a:pPr>
            <a:r>
              <a:rPr lang="fa-IR" sz="2800" dirty="0" smtClean="0">
                <a:cs typeface="B Nazanin" pitchFamily="2" charset="-78"/>
              </a:rPr>
              <a:t>هنگام </a:t>
            </a:r>
            <a:r>
              <a:rPr lang="fa-IR" sz="2800" dirty="0">
                <a:cs typeface="B Nazanin" pitchFamily="2" charset="-78"/>
              </a:rPr>
              <a:t>استفاده از هود بیولوژیک نباید درِ شیشهای محافظ آن باز و بسته شود.</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2">
              <a:lumMod val="20000"/>
              <a:lumOff val="80000"/>
            </a:schemeClr>
          </a:solidFill>
        </p:spPr>
        <p:txBody>
          <a:bodyPr>
            <a:normAutofit/>
          </a:bodyPr>
          <a:lstStyle/>
          <a:p>
            <a:pPr>
              <a:buNone/>
            </a:pPr>
            <a:r>
              <a:rPr lang="fa-IR" sz="2400" b="1" dirty="0" smtClean="0">
                <a:solidFill>
                  <a:srgbClr val="0070C0"/>
                </a:solidFill>
                <a:cs typeface="B Nazanin" pitchFamily="2" charset="-78"/>
              </a:rPr>
              <a:t>  </a:t>
            </a:r>
          </a:p>
          <a:p>
            <a:pPr>
              <a:buNone/>
            </a:pPr>
            <a:r>
              <a:rPr lang="fa-IR" sz="2400" b="1" dirty="0" smtClean="0">
                <a:solidFill>
                  <a:srgbClr val="0070C0"/>
                </a:solidFill>
                <a:cs typeface="B Nazanin" pitchFamily="2" charset="-78"/>
              </a:rPr>
              <a:t> طریقه قرارگیري </a:t>
            </a:r>
            <a:r>
              <a:rPr lang="fa-IR" sz="2400" b="1" dirty="0">
                <a:solidFill>
                  <a:srgbClr val="0070C0"/>
                </a:solidFill>
                <a:cs typeface="B Nazanin" pitchFamily="2" charset="-78"/>
              </a:rPr>
              <a:t>وسایل و مواد در داخل هود</a:t>
            </a:r>
            <a:r>
              <a:rPr lang="fa-IR" sz="2400" b="1" dirty="0" smtClean="0">
                <a:solidFill>
                  <a:srgbClr val="0070C0"/>
                </a:solidFill>
                <a:cs typeface="B Nazanin" pitchFamily="2" charset="-78"/>
              </a:rPr>
              <a:t>:</a:t>
            </a:r>
          </a:p>
          <a:p>
            <a:pPr>
              <a:buNone/>
            </a:pPr>
            <a:endParaRPr lang="fa-IR" sz="2400" b="1" dirty="0">
              <a:solidFill>
                <a:srgbClr val="0070C0"/>
              </a:solidFill>
              <a:cs typeface="B Nazanin" pitchFamily="2" charset="-78"/>
            </a:endParaRPr>
          </a:p>
          <a:p>
            <a:pPr>
              <a:lnSpc>
                <a:spcPct val="150000"/>
              </a:lnSpc>
            </a:pPr>
            <a:r>
              <a:rPr lang="fa-IR" sz="2400" dirty="0" smtClean="0">
                <a:cs typeface="B Nazanin" pitchFamily="2" charset="-78"/>
              </a:rPr>
              <a:t> </a:t>
            </a:r>
            <a:r>
              <a:rPr lang="fa-IR" sz="2400" dirty="0">
                <a:cs typeface="B Nazanin" pitchFamily="2" charset="-78"/>
              </a:rPr>
              <a:t>باید دقت کرد که سطح مشبک </a:t>
            </a:r>
            <a:r>
              <a:rPr lang="fa-IR" sz="2400" dirty="0" smtClean="0">
                <a:cs typeface="B Nazanin" pitchFamily="2" charset="-78"/>
              </a:rPr>
              <a:t>سوراخ </a:t>
            </a:r>
            <a:r>
              <a:rPr lang="fa-IR" sz="2400" dirty="0">
                <a:cs typeface="B Nazanin" pitchFamily="2" charset="-78"/>
              </a:rPr>
              <a:t>های مختص عبور جریان هوا( هودهای کلاس </a:t>
            </a:r>
            <a:r>
              <a:rPr lang="fa-IR" sz="2400" dirty="0" smtClean="0">
                <a:cs typeface="B Nazanin" pitchFamily="2" charset="-78"/>
              </a:rPr>
              <a:t>2) </a:t>
            </a:r>
            <a:r>
              <a:rPr lang="fa-IR" sz="2400" dirty="0">
                <a:cs typeface="B Nazanin" pitchFamily="2" charset="-78"/>
              </a:rPr>
              <a:t>با قرار دادن </a:t>
            </a:r>
            <a:r>
              <a:rPr lang="fa-IR" sz="2400" dirty="0" smtClean="0">
                <a:cs typeface="B Nazanin" pitchFamily="2" charset="-78"/>
              </a:rPr>
              <a:t>وسایل،کاغذ </a:t>
            </a:r>
            <a:r>
              <a:rPr lang="fa-IR" sz="2400" dirty="0">
                <a:cs typeface="B Nazanin" pitchFamily="2" charset="-78"/>
              </a:rPr>
              <a:t>و غیره مسدود نشود.</a:t>
            </a:r>
          </a:p>
          <a:p>
            <a:pPr>
              <a:lnSpc>
                <a:spcPct val="150000"/>
              </a:lnSpc>
            </a:pPr>
            <a:r>
              <a:rPr lang="fa-IR" sz="2400" dirty="0" smtClean="0">
                <a:cs typeface="B Nazanin" pitchFamily="2" charset="-78"/>
              </a:rPr>
              <a:t>تجهیزاتی </a:t>
            </a:r>
            <a:r>
              <a:rPr lang="fa-IR" sz="2400" dirty="0">
                <a:cs typeface="B Nazanin" pitchFamily="2" charset="-78"/>
              </a:rPr>
              <a:t>مانند سانتریفیوژ، ورتکس و غیره در قسمت عقب هود قرار می گیرند. </a:t>
            </a:r>
            <a:endParaRPr lang="fa-IR" sz="2400" dirty="0" smtClean="0">
              <a:cs typeface="B Nazanin" pitchFamily="2" charset="-78"/>
            </a:endParaRPr>
          </a:p>
          <a:p>
            <a:pPr>
              <a:lnSpc>
                <a:spcPct val="150000"/>
              </a:lnSpc>
            </a:pPr>
            <a:r>
              <a:rPr lang="fa-IR" sz="2400" dirty="0" smtClean="0">
                <a:cs typeface="B Nazanin" pitchFamily="2" charset="-78"/>
              </a:rPr>
              <a:t>کیسه </a:t>
            </a:r>
            <a:r>
              <a:rPr lang="fa-IR" sz="2400" dirty="0">
                <a:cs typeface="B Nazanin" pitchFamily="2" charset="-78"/>
              </a:rPr>
              <a:t>های مخصوص اتوکلاو </a:t>
            </a:r>
            <a:r>
              <a:rPr lang="fa-IR" sz="2400" dirty="0" smtClean="0">
                <a:cs typeface="B Nazanin" pitchFamily="2" charset="-78"/>
              </a:rPr>
              <a:t>وظروف </a:t>
            </a:r>
            <a:r>
              <a:rPr lang="fa-IR" sz="2400" dirty="0">
                <a:cs typeface="B Nazanin" pitchFamily="2" charset="-78"/>
              </a:rPr>
              <a:t>ایمن </a:t>
            </a:r>
            <a:r>
              <a:rPr lang="en-US" sz="2400" dirty="0" smtClean="0">
                <a:cs typeface="B Nazanin" pitchFamily="2" charset="-78"/>
              </a:rPr>
              <a:t>Safety </a:t>
            </a:r>
            <a:r>
              <a:rPr lang="en-US" sz="2400" dirty="0">
                <a:cs typeface="B Nazanin" pitchFamily="2" charset="-78"/>
              </a:rPr>
              <a:t>Box </a:t>
            </a:r>
            <a:r>
              <a:rPr lang="fa-IR" sz="2400" dirty="0" smtClean="0">
                <a:cs typeface="B Nazanin" pitchFamily="2" charset="-78"/>
              </a:rPr>
              <a:t>و </a:t>
            </a:r>
            <a:r>
              <a:rPr lang="fa-IR" sz="2400" dirty="0">
                <a:cs typeface="B Nazanin" pitchFamily="2" charset="-78"/>
              </a:rPr>
              <a:t>غیره باید در داخل هود و در قسمت عقب آن قرار داده شوند. در صورت </a:t>
            </a:r>
            <a:r>
              <a:rPr lang="fa-IR" sz="2400" dirty="0" smtClean="0">
                <a:cs typeface="B Nazanin" pitchFamily="2" charset="-78"/>
              </a:rPr>
              <a:t>لزوم،می </a:t>
            </a:r>
            <a:r>
              <a:rPr lang="fa-IR" sz="2400" dirty="0">
                <a:cs typeface="B Nazanin" pitchFamily="2" charset="-78"/>
              </a:rPr>
              <a:t>توان در هنگام کار از دستمال های جاذب آغشته به مواد گندزدا بر روی سطح کاری استفاده نمود.</a:t>
            </a:r>
          </a:p>
          <a:p>
            <a:pPr>
              <a:lnSpc>
                <a:spcPct val="150000"/>
              </a:lnSpc>
            </a:pPr>
            <a:r>
              <a:rPr lang="fa-IR" sz="2400" dirty="0" smtClean="0">
                <a:cs typeface="B Nazanin" pitchFamily="2" charset="-78"/>
              </a:rPr>
              <a:t> </a:t>
            </a:r>
            <a:r>
              <a:rPr lang="fa-IR" sz="2400" dirty="0">
                <a:cs typeface="B Nazanin" pitchFamily="2" charset="-78"/>
              </a:rPr>
              <a:t>اختلال در جریان هوای داخل هود می تواند باعث آلودگی کارکنان و کشت گردد.</a:t>
            </a:r>
          </a:p>
          <a:p>
            <a:pPr>
              <a:lnSpc>
                <a:spcPct val="150000"/>
              </a:lnSpc>
            </a:pPr>
            <a:r>
              <a:rPr lang="fa-IR" sz="2400" dirty="0" smtClean="0">
                <a:cs typeface="B Nazanin" pitchFamily="2" charset="-78"/>
              </a:rPr>
              <a:t>فن </a:t>
            </a:r>
            <a:r>
              <a:rPr lang="fa-IR" sz="2400" dirty="0">
                <a:cs typeface="B Nazanin" pitchFamily="2" charset="-78"/>
              </a:rPr>
              <a:t>هود باید 5 دقیقه قبل از شروع کار و یا بعد از اتمام کار، روشن باشد تا هوای آلوده از هود خارج شود.</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2">
              <a:lumMod val="20000"/>
              <a:lumOff val="80000"/>
            </a:schemeClr>
          </a:solidFill>
        </p:spPr>
        <p:txBody>
          <a:bodyPr/>
          <a:lstStyle/>
          <a:p>
            <a:pPr>
              <a:buNone/>
            </a:pPr>
            <a:endParaRPr lang="fa-IR" b="1" dirty="0" smtClean="0">
              <a:solidFill>
                <a:srgbClr val="0070C0"/>
              </a:solidFill>
              <a:cs typeface="B Nazanin" pitchFamily="2" charset="-78"/>
            </a:endParaRPr>
          </a:p>
          <a:p>
            <a:pPr>
              <a:buNone/>
            </a:pPr>
            <a:r>
              <a:rPr lang="fa-IR" b="1" dirty="0" smtClean="0">
                <a:solidFill>
                  <a:srgbClr val="0070C0"/>
                </a:solidFill>
                <a:cs typeface="B Nazanin" pitchFamily="2" charset="-78"/>
              </a:rPr>
              <a:t>استفاده </a:t>
            </a:r>
            <a:r>
              <a:rPr lang="fa-IR" b="1" dirty="0">
                <a:solidFill>
                  <a:srgbClr val="0070C0"/>
                </a:solidFill>
                <a:cs typeface="B Nazanin" pitchFamily="2" charset="-78"/>
              </a:rPr>
              <a:t>از شعله:</a:t>
            </a:r>
          </a:p>
          <a:p>
            <a:pPr algn="just">
              <a:lnSpc>
                <a:spcPct val="200000"/>
              </a:lnSpc>
            </a:pPr>
            <a:r>
              <a:rPr lang="fa-IR" sz="2400" dirty="0" smtClean="0">
                <a:cs typeface="B Nazanin" pitchFamily="2" charset="-78"/>
              </a:rPr>
              <a:t>استفاده </a:t>
            </a:r>
            <a:r>
              <a:rPr lang="fa-IR" sz="2400" dirty="0">
                <a:cs typeface="B Nazanin" pitchFamily="2" charset="-78"/>
              </a:rPr>
              <a:t>از شعله می تواند در جریان هوا اختلال ایجاد کرده و به فیلتر آسیب برساند. همچنین در </a:t>
            </a:r>
            <a:r>
              <a:rPr lang="fa-IR" sz="2400" dirty="0" smtClean="0">
                <a:cs typeface="B Nazanin" pitchFamily="2" charset="-78"/>
              </a:rPr>
              <a:t>هنگام استفاده </a:t>
            </a:r>
            <a:r>
              <a:rPr lang="fa-IR" sz="2400" dirty="0">
                <a:cs typeface="B Nazanin" pitchFamily="2" charset="-78"/>
              </a:rPr>
              <a:t>از مواد قابل اشتعال باعث ایجاد خطراتی گردد. </a:t>
            </a:r>
            <a:endParaRPr lang="fa-IR" sz="2400" dirty="0" smtClean="0">
              <a:cs typeface="B Nazanin" pitchFamily="2" charset="-78"/>
            </a:endParaRPr>
          </a:p>
          <a:p>
            <a:pPr algn="just">
              <a:lnSpc>
                <a:spcPct val="200000"/>
              </a:lnSpc>
            </a:pPr>
            <a:r>
              <a:rPr lang="fa-IR" sz="2400" dirty="0" smtClean="0">
                <a:cs typeface="B Nazanin" pitchFamily="2" charset="-78"/>
              </a:rPr>
              <a:t>بدین </a:t>
            </a:r>
            <a:r>
              <a:rPr lang="fa-IR" sz="2400" dirty="0">
                <a:cs typeface="B Nazanin" pitchFamily="2" charset="-78"/>
              </a:rPr>
              <a:t>منظور از سوزاننده های </a:t>
            </a:r>
            <a:r>
              <a:rPr lang="fa-IR" sz="2400" dirty="0" smtClean="0">
                <a:cs typeface="B Nazanin" pitchFamily="2" charset="-78"/>
              </a:rPr>
              <a:t>کوچک </a:t>
            </a:r>
            <a:r>
              <a:rPr lang="en-US" sz="2400" dirty="0" smtClean="0">
                <a:cs typeface="B Nazanin" pitchFamily="2" charset="-78"/>
              </a:rPr>
              <a:t> (</a:t>
            </a:r>
            <a:r>
              <a:rPr lang="en-US" sz="2400" dirty="0" err="1" smtClean="0">
                <a:cs typeface="B Nazanin" pitchFamily="2" charset="-78"/>
              </a:rPr>
              <a:t>Microincinerator</a:t>
            </a:r>
            <a:r>
              <a:rPr lang="en-US" sz="2400" dirty="0" smtClean="0">
                <a:cs typeface="B Nazanin" pitchFamily="2" charset="-78"/>
              </a:rPr>
              <a:t>) </a:t>
            </a:r>
            <a:r>
              <a:rPr lang="fa-IR" sz="2400" dirty="0" smtClean="0">
                <a:cs typeface="B Nazanin" pitchFamily="2" charset="-78"/>
              </a:rPr>
              <a:t>یا </a:t>
            </a:r>
            <a:r>
              <a:rPr lang="fa-IR" sz="2400" dirty="0">
                <a:cs typeface="B Nazanin" pitchFamily="2" charset="-78"/>
              </a:rPr>
              <a:t>کوره های الکتریکی استفاده می </a:t>
            </a:r>
            <a:r>
              <a:rPr lang="fa-IR" sz="2400" dirty="0" smtClean="0">
                <a:cs typeface="B Nazanin" pitchFamily="2" charset="-78"/>
              </a:rPr>
              <a:t>شود.</a:t>
            </a:r>
          </a:p>
          <a:p>
            <a:pPr algn="just">
              <a:lnSpc>
                <a:spcPct val="200000"/>
              </a:lnSpc>
            </a:pPr>
            <a:r>
              <a:rPr lang="fa-IR" sz="2400" dirty="0" smtClean="0">
                <a:cs typeface="B Nazanin" pitchFamily="2" charset="-78"/>
              </a:rPr>
              <a:t> </a:t>
            </a:r>
            <a:r>
              <a:rPr lang="fa-IR" sz="2400" dirty="0">
                <a:cs typeface="B Nazanin" pitchFamily="2" charset="-78"/>
              </a:rPr>
              <a:t>اما بهتر است از لوپ های یکبار </a:t>
            </a:r>
            <a:r>
              <a:rPr lang="fa-IR" sz="2400" dirty="0" smtClean="0">
                <a:cs typeface="B Nazanin" pitchFamily="2" charset="-78"/>
              </a:rPr>
              <a:t>مصرف استریل </a:t>
            </a:r>
            <a:r>
              <a:rPr lang="fa-IR" sz="2400" dirty="0">
                <a:cs typeface="B Nazanin" pitchFamily="2" charset="-78"/>
              </a:rPr>
              <a:t>استفاده شود.</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lstStyle/>
          <a:p>
            <a:r>
              <a:rPr lang="fa-IR" b="1" dirty="0">
                <a:solidFill>
                  <a:srgbClr val="0070C0"/>
                </a:solidFill>
                <a:cs typeface="B Nazanin" pitchFamily="2" charset="-78"/>
              </a:rPr>
              <a:t>لامپ ماوراء بنفش </a:t>
            </a:r>
            <a:r>
              <a:rPr lang="en-US" b="1" dirty="0" smtClean="0">
                <a:solidFill>
                  <a:srgbClr val="0070C0"/>
                </a:solidFill>
                <a:cs typeface="B Nazanin" pitchFamily="2" charset="-78"/>
              </a:rPr>
              <a:t>UV) </a:t>
            </a:r>
            <a:r>
              <a:rPr lang="fa-IR" b="1" dirty="0" smtClean="0">
                <a:solidFill>
                  <a:srgbClr val="0070C0"/>
                </a:solidFill>
                <a:cs typeface="B Nazanin" pitchFamily="2" charset="-78"/>
              </a:rPr>
              <a:t>)</a:t>
            </a:r>
            <a:r>
              <a:rPr lang="en-US" b="1" dirty="0" smtClean="0">
                <a:solidFill>
                  <a:srgbClr val="0070C0"/>
                </a:solidFill>
                <a:cs typeface="B Nazanin" pitchFamily="2" charset="-78"/>
              </a:rPr>
              <a:t>:</a:t>
            </a:r>
            <a:endParaRPr lang="en-US" b="1" dirty="0">
              <a:solidFill>
                <a:srgbClr val="0070C0"/>
              </a:solidFill>
              <a:cs typeface="B Nazanin" pitchFamily="2" charset="-78"/>
            </a:endParaRPr>
          </a:p>
          <a:p>
            <a:r>
              <a:rPr lang="fa-IR" dirty="0" smtClean="0">
                <a:cs typeface="B Nazanin" pitchFamily="2" charset="-78"/>
              </a:rPr>
              <a:t>معمولاً </a:t>
            </a:r>
            <a:r>
              <a:rPr lang="fa-IR" dirty="0">
                <a:cs typeface="B Nazanin" pitchFamily="2" charset="-78"/>
              </a:rPr>
              <a:t>این لامپ ها در هود ایمنی بیولوژیک مورد نیاز نمی باشند. در صورت وجود، باید به صورت هفتگی </a:t>
            </a:r>
            <a:r>
              <a:rPr lang="fa-IR" dirty="0" smtClean="0">
                <a:cs typeface="B Nazanin" pitchFamily="2" charset="-78"/>
              </a:rPr>
              <a:t>با الکل </a:t>
            </a:r>
            <a:r>
              <a:rPr lang="fa-IR" dirty="0">
                <a:cs typeface="B Nazanin" pitchFamily="2" charset="-78"/>
              </a:rPr>
              <a:t>70 % تمیز و گندزدایی گردد</a:t>
            </a:r>
            <a:r>
              <a:rPr lang="fa-IR" dirty="0" smtClean="0">
                <a:cs typeface="B Nazanin" pitchFamily="2" charset="-78"/>
              </a:rPr>
              <a:t>.</a:t>
            </a:r>
          </a:p>
          <a:p>
            <a:r>
              <a:rPr lang="fa-IR" dirty="0" smtClean="0">
                <a:cs typeface="B Nazanin" pitchFamily="2" charset="-78"/>
              </a:rPr>
              <a:t> </a:t>
            </a:r>
            <a:r>
              <a:rPr lang="fa-IR" dirty="0">
                <a:cs typeface="B Nazanin" pitchFamily="2" charset="-78"/>
              </a:rPr>
              <a:t>این لامپ ها در زمان حضور افراد باید خاموش باشند. </a:t>
            </a:r>
            <a:endParaRPr lang="fa-IR" dirty="0" smtClean="0">
              <a:cs typeface="B Nazanin" pitchFamily="2" charset="-78"/>
            </a:endParaRPr>
          </a:p>
          <a:p>
            <a:r>
              <a:rPr lang="fa-IR" dirty="0" smtClean="0">
                <a:cs typeface="B Nazanin" pitchFamily="2" charset="-78"/>
              </a:rPr>
              <a:t>در </a:t>
            </a:r>
            <a:r>
              <a:rPr lang="fa-IR" dirty="0">
                <a:cs typeface="B Nazanin" pitchFamily="2" charset="-78"/>
              </a:rPr>
              <a:t>ارتباط با </a:t>
            </a:r>
            <a:r>
              <a:rPr lang="fa-IR" dirty="0" smtClean="0">
                <a:cs typeface="B Nazanin" pitchFamily="2" charset="-78"/>
              </a:rPr>
              <a:t>فضای داخل </a:t>
            </a:r>
            <a:r>
              <a:rPr lang="fa-IR" dirty="0">
                <a:cs typeface="B Nazanin" pitchFamily="2" charset="-78"/>
              </a:rPr>
              <a:t>هود باید از لامپ مناسب استفاده شود.</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52"/>
            <a:ext cx="9001156" cy="5983311"/>
          </a:xfrm>
        </p:spPr>
        <p:txBody>
          <a:bodyPr>
            <a:normAutofit/>
          </a:bodyPr>
          <a:lstStyle/>
          <a:p>
            <a:pPr>
              <a:buNone/>
            </a:pPr>
            <a:endParaRPr lang="fa-IR" sz="2400" b="1" dirty="0" smtClean="0">
              <a:solidFill>
                <a:srgbClr val="0070C0"/>
              </a:solidFill>
              <a:cs typeface="B Nazanin" pitchFamily="2" charset="-78"/>
            </a:endParaRPr>
          </a:p>
          <a:p>
            <a:pPr>
              <a:buNone/>
            </a:pPr>
            <a:endParaRPr lang="fa-IR" sz="2400" b="1" dirty="0" smtClean="0">
              <a:solidFill>
                <a:srgbClr val="0070C0"/>
              </a:solidFill>
              <a:cs typeface="B Nazanin" pitchFamily="2" charset="-78"/>
            </a:endParaRPr>
          </a:p>
          <a:p>
            <a:pPr>
              <a:lnSpc>
                <a:spcPct val="150000"/>
              </a:lnSpc>
              <a:buNone/>
            </a:pPr>
            <a:r>
              <a:rPr lang="fa-IR" sz="2400" b="1" dirty="0" smtClean="0">
                <a:solidFill>
                  <a:srgbClr val="0070C0"/>
                </a:solidFill>
                <a:cs typeface="B Nazanin" pitchFamily="2" charset="-78"/>
              </a:rPr>
              <a:t>بررسی </a:t>
            </a:r>
            <a:r>
              <a:rPr lang="fa-IR" sz="2400" b="1" dirty="0">
                <a:solidFill>
                  <a:srgbClr val="0070C0"/>
                </a:solidFill>
                <a:cs typeface="B Nazanin" pitchFamily="2" charset="-78"/>
              </a:rPr>
              <a:t>و تأیید صحت عملکرد هود</a:t>
            </a:r>
            <a:r>
              <a:rPr lang="fa-IR" sz="2400" b="1" dirty="0" smtClean="0">
                <a:solidFill>
                  <a:srgbClr val="0070C0"/>
                </a:solidFill>
                <a:cs typeface="B Nazanin" pitchFamily="2" charset="-78"/>
              </a:rPr>
              <a:t>:</a:t>
            </a:r>
            <a:endParaRPr lang="fa-IR" sz="2400" dirty="0" smtClean="0">
              <a:cs typeface="B Nazanin" pitchFamily="2" charset="-78"/>
            </a:endParaRPr>
          </a:p>
          <a:p>
            <a:pPr>
              <a:lnSpc>
                <a:spcPct val="150000"/>
              </a:lnSpc>
            </a:pPr>
            <a:r>
              <a:rPr lang="fa-IR" sz="2400" dirty="0" smtClean="0">
                <a:cs typeface="B Nazanin" pitchFamily="2" charset="-78"/>
              </a:rPr>
              <a:t>صحت </a:t>
            </a:r>
            <a:r>
              <a:rPr lang="fa-IR" sz="2400" dirty="0">
                <a:cs typeface="B Nazanin" pitchFamily="2" charset="-78"/>
              </a:rPr>
              <a:t>عملکرد دستگاه باید در زمان نصب و در فواصل زمانی منظم، مطابق دستورالعمل سازنده توسط </a:t>
            </a:r>
            <a:r>
              <a:rPr lang="fa-IR" sz="2400" dirty="0" smtClean="0">
                <a:cs typeface="B Nazanin" pitchFamily="2" charset="-78"/>
              </a:rPr>
              <a:t>افراد مجرب</a:t>
            </a:r>
            <a:r>
              <a:rPr lang="fa-IR" sz="2400" dirty="0">
                <a:cs typeface="B Nazanin" pitchFamily="2" charset="-78"/>
              </a:rPr>
              <a:t>، بررسی و مستند شود. </a:t>
            </a:r>
            <a:endParaRPr lang="fa-IR" sz="2400" dirty="0" smtClean="0">
              <a:cs typeface="B Nazanin" pitchFamily="2" charset="-78"/>
            </a:endParaRPr>
          </a:p>
          <a:p>
            <a:pPr>
              <a:lnSpc>
                <a:spcPct val="150000"/>
              </a:lnSpc>
            </a:pPr>
            <a:r>
              <a:rPr lang="fa-IR" sz="2400" dirty="0" smtClean="0">
                <a:cs typeface="B Nazanin" pitchFamily="2" charset="-78"/>
              </a:rPr>
              <a:t>آزمایش </a:t>
            </a:r>
            <a:r>
              <a:rPr lang="fa-IR" sz="2400" dirty="0">
                <a:cs typeface="B Nazanin" pitchFamily="2" charset="-78"/>
              </a:rPr>
              <a:t>های لازم می تواند شامل بررسی نشت فیلتر هپا، بررسی سرعت </a:t>
            </a:r>
            <a:r>
              <a:rPr lang="fa-IR" sz="2400" dirty="0" smtClean="0">
                <a:cs typeface="B Nazanin" pitchFamily="2" charset="-78"/>
              </a:rPr>
              <a:t>جریان هوا </a:t>
            </a:r>
            <a:r>
              <a:rPr lang="fa-IR" sz="2400" dirty="0">
                <a:cs typeface="B Nazanin" pitchFamily="2" charset="-78"/>
              </a:rPr>
              <a:t>و چگونگی جابجایی آن، محاسبه حجم هوای خروجی، فشار منفی و غیره باشد. </a:t>
            </a:r>
            <a:endParaRPr lang="fa-IR" sz="2400" dirty="0" smtClean="0">
              <a:cs typeface="B Nazanin" pitchFamily="2" charset="-78"/>
            </a:endParaRPr>
          </a:p>
          <a:p>
            <a:pPr>
              <a:lnSpc>
                <a:spcPct val="150000"/>
              </a:lnSpc>
            </a:pPr>
            <a:r>
              <a:rPr lang="fa-IR" sz="2400" dirty="0" smtClean="0">
                <a:cs typeface="B Nazanin" pitchFamily="2" charset="-78"/>
              </a:rPr>
              <a:t>همچنین </a:t>
            </a:r>
            <a:r>
              <a:rPr lang="fa-IR" sz="2400" dirty="0">
                <a:cs typeface="B Nazanin" pitchFamily="2" charset="-78"/>
              </a:rPr>
              <a:t>آزمایش </a:t>
            </a:r>
            <a:r>
              <a:rPr lang="fa-IR" sz="2400" dirty="0" smtClean="0">
                <a:cs typeface="B Nazanin" pitchFamily="2" charset="-78"/>
              </a:rPr>
              <a:t>های دیگری </a:t>
            </a:r>
            <a:r>
              <a:rPr lang="fa-IR" sz="2400" dirty="0">
                <a:cs typeface="B Nazanin" pitchFamily="2" charset="-78"/>
              </a:rPr>
              <a:t>شامل بررسی میزان ارتعاش، بررسی سیستم الکتریکی و روشنایی، بررسی عملکرد لامپ </a:t>
            </a:r>
            <a:r>
              <a:rPr lang="en-US" sz="2400" dirty="0" smtClean="0">
                <a:cs typeface="B Nazanin" pitchFamily="2" charset="-78"/>
              </a:rPr>
              <a:t> UV </a:t>
            </a:r>
            <a:r>
              <a:rPr lang="fa-IR" sz="2400" dirty="0">
                <a:cs typeface="B Nazanin" pitchFamily="2" charset="-78"/>
              </a:rPr>
              <a:t>می </a:t>
            </a:r>
            <a:r>
              <a:rPr lang="fa-IR" sz="2400" dirty="0" smtClean="0">
                <a:cs typeface="B Nazanin" pitchFamily="2" charset="-78"/>
              </a:rPr>
              <a:t>تواند مد </a:t>
            </a:r>
            <a:r>
              <a:rPr lang="fa-IR" sz="2400" dirty="0">
                <a:cs typeface="B Nazanin" pitchFamily="2" charset="-78"/>
              </a:rPr>
              <a:t>نظر قرار گیرد</a:t>
            </a:r>
            <a:r>
              <a:rPr lang="fa-IR" sz="2400" dirty="0" smtClean="0">
                <a:cs typeface="B Nazanin" pitchFamily="2" charset="-78"/>
              </a:rPr>
              <a:t>.</a:t>
            </a:r>
          </a:p>
          <a:p>
            <a:pPr>
              <a:lnSpc>
                <a:spcPct val="150000"/>
              </a:lnSpc>
            </a:pPr>
            <a:r>
              <a:rPr lang="fa-IR" sz="2400" dirty="0" smtClean="0">
                <a:cs typeface="B Nazanin" pitchFamily="2" charset="-78"/>
              </a:rPr>
              <a:t> </a:t>
            </a:r>
            <a:r>
              <a:rPr lang="fa-IR" sz="2400" dirty="0">
                <a:cs typeface="B Nazanin" pitchFamily="2" charset="-78"/>
              </a:rPr>
              <a:t>تعویض فیلترها به علت جذب زیاد</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fa-IR" sz="1800" b="1" dirty="0" smtClean="0">
              <a:solidFill>
                <a:srgbClr val="0070C0"/>
              </a:solidFill>
              <a:cs typeface="B Nazanin" pitchFamily="2" charset="-78"/>
            </a:endParaRPr>
          </a:p>
          <a:p>
            <a:pPr>
              <a:buNone/>
            </a:pPr>
            <a:endParaRPr lang="fa-IR" sz="1800" b="1" dirty="0" smtClean="0">
              <a:solidFill>
                <a:srgbClr val="0070C0"/>
              </a:solidFill>
              <a:cs typeface="B Nazanin" pitchFamily="2" charset="-78"/>
            </a:endParaRPr>
          </a:p>
          <a:p>
            <a:pPr>
              <a:buNone/>
            </a:pPr>
            <a:endParaRPr lang="fa-IR" sz="1800" b="1" dirty="0" smtClean="0">
              <a:solidFill>
                <a:srgbClr val="0070C0"/>
              </a:solidFill>
              <a:cs typeface="B Nazanin" pitchFamily="2" charset="-78"/>
            </a:endParaRPr>
          </a:p>
          <a:p>
            <a:pPr>
              <a:lnSpc>
                <a:spcPct val="150000"/>
              </a:lnSpc>
              <a:buNone/>
            </a:pPr>
            <a:r>
              <a:rPr lang="fa-IR" sz="2800" b="1" dirty="0" smtClean="0">
                <a:solidFill>
                  <a:srgbClr val="0070C0"/>
                </a:solidFill>
                <a:cs typeface="B Nazanin" pitchFamily="2" charset="-78"/>
              </a:rPr>
              <a:t>آلودگی </a:t>
            </a:r>
            <a:r>
              <a:rPr lang="fa-IR" sz="2800" b="1" dirty="0">
                <a:solidFill>
                  <a:srgbClr val="0070C0"/>
                </a:solidFill>
                <a:cs typeface="B Nazanin" pitchFamily="2" charset="-78"/>
              </a:rPr>
              <a:t>زدایی هودهاي </a:t>
            </a:r>
            <a:r>
              <a:rPr lang="fa-IR" sz="2800" b="1" dirty="0" smtClean="0">
                <a:solidFill>
                  <a:srgbClr val="0070C0"/>
                </a:solidFill>
                <a:cs typeface="B Nazanin" pitchFamily="2" charset="-78"/>
              </a:rPr>
              <a:t>بیولوژیک:</a:t>
            </a:r>
          </a:p>
          <a:p>
            <a:pPr>
              <a:lnSpc>
                <a:spcPct val="150000"/>
              </a:lnSpc>
            </a:pPr>
            <a:r>
              <a:rPr lang="fa-IR" sz="2000" dirty="0" smtClean="0">
                <a:cs typeface="B Nazanin" pitchFamily="2" charset="-78"/>
              </a:rPr>
              <a:t>تمامی </a:t>
            </a:r>
            <a:r>
              <a:rPr lang="fa-IR" sz="2000" dirty="0">
                <a:cs typeface="B Nazanin" pitchFamily="2" charset="-78"/>
              </a:rPr>
              <a:t>وسایل و سطوح داخلی باید قبل و بعد از استفاده به وسیله ماده گندزدای مناسب مانند الکل 70 % و یا</a:t>
            </a:r>
          </a:p>
          <a:p>
            <a:pPr>
              <a:lnSpc>
                <a:spcPct val="150000"/>
              </a:lnSpc>
              <a:buNone/>
            </a:pPr>
            <a:r>
              <a:rPr lang="fa-IR" sz="2000" dirty="0" smtClean="0">
                <a:cs typeface="B Nazanin" pitchFamily="2" charset="-78"/>
              </a:rPr>
              <a:t>    محلول </a:t>
            </a:r>
            <a:r>
              <a:rPr lang="fa-IR" sz="2000" dirty="0">
                <a:cs typeface="B Nazanin" pitchFamily="2" charset="-78"/>
              </a:rPr>
              <a:t>های تجاری گندزدایی شود. در صورت استفاده از محلول سفید کننده خانگی با رقت 10 / 1 و یا 100 / 1 ،</a:t>
            </a:r>
          </a:p>
          <a:p>
            <a:pPr>
              <a:lnSpc>
                <a:spcPct val="150000"/>
              </a:lnSpc>
              <a:buNone/>
            </a:pPr>
            <a:r>
              <a:rPr lang="fa-IR" sz="2000" dirty="0" smtClean="0">
                <a:cs typeface="B Nazanin" pitchFamily="2" charset="-78"/>
              </a:rPr>
              <a:t>     باید </a:t>
            </a:r>
            <a:r>
              <a:rPr lang="fa-IR" sz="2000" dirty="0">
                <a:cs typeface="B Nazanin" pitchFamily="2" charset="-78"/>
              </a:rPr>
              <a:t>بعد از استفاده از این ماده، به علت خاصیت خورندگی آن، محل را با آب استریل تمیز نمود.</a:t>
            </a:r>
          </a:p>
          <a:p>
            <a:pPr>
              <a:lnSpc>
                <a:spcPct val="150000"/>
              </a:lnSpc>
            </a:pPr>
            <a:r>
              <a:rPr lang="fa-IR" sz="2000" dirty="0" smtClean="0">
                <a:cs typeface="B Nazanin" pitchFamily="2" charset="-78"/>
              </a:rPr>
              <a:t>همچنین </a:t>
            </a:r>
            <a:r>
              <a:rPr lang="fa-IR" sz="2000" dirty="0">
                <a:cs typeface="B Nazanin" pitchFamily="2" charset="-78"/>
              </a:rPr>
              <a:t>هودهای ایمنی بیولوژیک باید قبل از تعویض فیلتر و قبل از جابجایی آن، با استفاده از روش هایی</a:t>
            </a:r>
          </a:p>
          <a:p>
            <a:pPr>
              <a:lnSpc>
                <a:spcPct val="150000"/>
              </a:lnSpc>
              <a:buNone/>
            </a:pPr>
            <a:r>
              <a:rPr lang="fa-IR" sz="2000" dirty="0" smtClean="0">
                <a:cs typeface="B Nazanin" pitchFamily="2" charset="-78"/>
              </a:rPr>
              <a:t>     مانند </a:t>
            </a:r>
            <a:r>
              <a:rPr lang="fa-IR" sz="2000" dirty="0">
                <a:cs typeface="B Nazanin" pitchFamily="2" charset="-78"/>
              </a:rPr>
              <a:t>بخار دادن با گاز فرمالدئید آلودگی زدایی شوند. این کار باید توسط افراد کارآزموده انجام شود. </a:t>
            </a:r>
            <a:endParaRPr lang="fa-IR" sz="2000" dirty="0" smtClean="0">
              <a:cs typeface="B Nazanin" pitchFamily="2" charset="-78"/>
            </a:endParaRPr>
          </a:p>
          <a:p>
            <a:pPr>
              <a:lnSpc>
                <a:spcPct val="150000"/>
              </a:lnSpc>
            </a:pPr>
            <a:r>
              <a:rPr lang="fa-IR" sz="2000" dirty="0" smtClean="0">
                <a:cs typeface="B Nazanin" pitchFamily="2" charset="-78"/>
              </a:rPr>
              <a:t>در صورت وجود </a:t>
            </a:r>
            <a:r>
              <a:rPr lang="fa-IR" sz="2000" dirty="0">
                <a:cs typeface="B Nazanin" pitchFamily="2" charset="-78"/>
              </a:rPr>
              <a:t>دستگاه پسماند سوز استاندارد می توان از آن جهت سوزاندن فیلتر استفاده نمود.</a:t>
            </a:r>
          </a:p>
          <a:p>
            <a:pPr>
              <a:buNone/>
            </a:pPr>
            <a:endParaRPr lang="fa-IR" sz="1800" dirty="0">
              <a:cs typeface="B Nazanin" pitchFamily="2" charset="-7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1810</Words>
  <Application>Microsoft Office PowerPoint</Application>
  <PresentationFormat>On-screen Show (4:3)</PresentationFormat>
  <Paragraphs>110</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What is wrong?</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comiran</dc:creator>
  <cp:lastModifiedBy>comiran</cp:lastModifiedBy>
  <cp:revision>65</cp:revision>
  <dcterms:created xsi:type="dcterms:W3CDTF">2017-10-16T04:28:49Z</dcterms:created>
  <dcterms:modified xsi:type="dcterms:W3CDTF">2017-12-04T04:51:48Z</dcterms:modified>
</cp:coreProperties>
</file>