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23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8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011C361-553C-409D-9DEB-5411D020D387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8CF54E-A3A2-46BE-A367-C35778EFA81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F54E-A3A2-46BE-A367-C35778EFA811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9F94-DB4D-417A-9830-5853719388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bg1">
                <a:shade val="80000"/>
                <a:satMod val="155000"/>
              </a:schemeClr>
            </a:gs>
            <a:gs pos="100000">
              <a:schemeClr val="bg1">
                <a:tint val="95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C50569-F130-43BB-8738-8085D44E6F2A}" type="datetimeFigureOut">
              <a:rPr lang="fa-IR" smtClean="0"/>
              <a:pPr/>
              <a:t>03/15/1439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CB4088-4951-4578-873B-2970CCBEF2F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" name="Picture 3" descr="42446_3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92" y="3000372"/>
            <a:ext cx="46153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IranNastaliq" pitchFamily="2" charset="0"/>
                <a:cs typeface="IranNastaliq" pitchFamily="2" charset="0"/>
              </a:rPr>
              <a:t>بسم الله الرحمن الرحیم</a:t>
            </a:r>
            <a:endParaRPr lang="en-US" sz="6000" b="1" cap="all" spc="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IranNastaliq" pitchFamily="2" charset="0"/>
              <a:cs typeface="IranNastaliq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06" y="214290"/>
            <a:ext cx="2728906" cy="1143000"/>
          </a:xfrm>
        </p:spPr>
        <p:txBody>
          <a:bodyPr/>
          <a:lstStyle/>
          <a:p>
            <a:pPr eaLnBrk="1" hangingPunct="1"/>
            <a:r>
              <a:rPr lang="fa-IR" b="1" dirty="0" smtClean="0">
                <a:solidFill>
                  <a:srgbClr val="D60093"/>
                </a:solidFill>
                <a:cs typeface="Nazanin" pitchFamily="2" charset="-78"/>
              </a:rPr>
              <a:t>گزارش حوادث</a:t>
            </a:r>
            <a:endParaRPr lang="en-US" b="1" dirty="0" smtClean="0">
              <a:solidFill>
                <a:srgbClr val="D60093"/>
              </a:solidFill>
              <a:cs typeface="Nazanin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dirty="0" smtClean="0">
                <a:solidFill>
                  <a:srgbClr val="FF3399"/>
                </a:solidFill>
                <a:cs typeface="Nazanin" pitchFamily="2" charset="-78"/>
              </a:rPr>
              <a:t>گزارش حادثه</a:t>
            </a:r>
            <a:r>
              <a:rPr lang="fa-IR" sz="2800" b="1" dirty="0" smtClean="0">
                <a:cs typeface="Nazanin" pitchFamily="2" charset="-78"/>
              </a:rPr>
              <a:t> توسط کارکنان به مسئول ايمني ومسئول بخش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dirty="0" smtClean="0">
                <a:cs typeface="Nazanin" pitchFamily="2" charset="-78"/>
              </a:rPr>
              <a:t>ارائه کمک به مصدوم توسط کارکنان ودرصورت لزوم ارائه کمکهاي اوليه ونيز</a:t>
            </a:r>
            <a:r>
              <a:rPr lang="fa-IR" sz="2800" b="1" dirty="0" smtClean="0">
                <a:solidFill>
                  <a:srgbClr val="FF3399"/>
                </a:solidFill>
                <a:cs typeface="Nazanin" pitchFamily="2" charset="-78"/>
              </a:rPr>
              <a:t>مشاوره با پزشک مشاورمرکزويا پزشک متخصص عفوني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dirty="0" smtClean="0">
                <a:solidFill>
                  <a:schemeClr val="tx2"/>
                </a:solidFill>
                <a:cs typeface="Nazanin" pitchFamily="2" charset="-78"/>
              </a:rPr>
              <a:t>انجام اقدامات لازم جهت </a:t>
            </a:r>
            <a:r>
              <a:rPr lang="fa-IR" sz="2800" b="1" dirty="0" smtClean="0">
                <a:solidFill>
                  <a:srgbClr val="FF3399"/>
                </a:solidFill>
                <a:cs typeface="Nazanin" pitchFamily="2" charset="-78"/>
              </a:rPr>
              <a:t>آلودگي زدايي</a:t>
            </a:r>
            <a:r>
              <a:rPr lang="fa-IR" sz="2800" b="1" dirty="0" smtClean="0">
                <a:solidFill>
                  <a:schemeClr val="tx2"/>
                </a:solidFill>
                <a:cs typeface="Nazanin" pitchFamily="2" charset="-78"/>
              </a:rPr>
              <a:t> درمواردبروز حادثه ريختن موادآلوده وياشکستن ظروف محتوي موادآلوده ونيزمديريت لازم درمواردريختن موادشيميايي</a:t>
            </a:r>
            <a:r>
              <a:rPr lang="en-US" sz="2800" b="1" dirty="0" smtClean="0">
                <a:solidFill>
                  <a:srgbClr val="FF3399"/>
                </a:solidFill>
                <a:cs typeface="Nazanin" pitchFamily="2" charset="-78"/>
              </a:rPr>
              <a:t>(Spill Management)</a:t>
            </a:r>
            <a:r>
              <a:rPr lang="en-US" sz="2800" b="1" dirty="0" smtClean="0">
                <a:solidFill>
                  <a:schemeClr val="tx2"/>
                </a:solidFill>
                <a:cs typeface="Nazanin" pitchFamily="2" charset="-78"/>
              </a:rPr>
              <a:t>           </a:t>
            </a:r>
            <a:r>
              <a:rPr lang="fa-IR" sz="2800" b="1" dirty="0" smtClean="0">
                <a:solidFill>
                  <a:schemeClr val="tx2"/>
                </a:solidFill>
                <a:cs typeface="Nazanin" pitchFamily="2" charset="-78"/>
              </a:rPr>
              <a:t>پيگيري مواردفوق توسط مسئول ايمني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dirty="0" smtClean="0">
                <a:solidFill>
                  <a:srgbClr val="FF3399"/>
                </a:solidFill>
                <a:cs typeface="Nazanin" pitchFamily="2" charset="-78"/>
              </a:rPr>
              <a:t>مستندسازي</a:t>
            </a:r>
            <a:r>
              <a:rPr lang="fa-IR" sz="2800" b="1" dirty="0" smtClean="0">
                <a:solidFill>
                  <a:schemeClr val="tx2"/>
                </a:solidFill>
                <a:cs typeface="Nazanin" pitchFamily="2" charset="-78"/>
              </a:rPr>
              <a:t> ونگهداري سوابق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800" b="1" dirty="0" smtClean="0">
                <a:solidFill>
                  <a:srgbClr val="FF3399"/>
                </a:solidFill>
                <a:cs typeface="Nazanin" pitchFamily="2" charset="-78"/>
              </a:rPr>
              <a:t>انجام اقدامات اصلاحي وپيشگيرانه</a:t>
            </a:r>
            <a:r>
              <a:rPr lang="fa-IR" sz="2800" b="1" dirty="0" smtClean="0">
                <a:solidFill>
                  <a:schemeClr val="tx2"/>
                </a:solidFill>
                <a:cs typeface="Nazanin" pitchFamily="2" charset="-78"/>
              </a:rPr>
              <a:t> وبحث وتبادل نظر پيرامون حادثه به وقوع پيوسته درکميته ايمني</a:t>
            </a:r>
            <a:endParaRPr lang="en-US" sz="2800" b="1" dirty="0" smtClean="0">
              <a:solidFill>
                <a:schemeClr val="tx2"/>
              </a:solidFill>
              <a:cs typeface="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chemeClr val="tx2"/>
              </a:solidFill>
              <a:cs typeface="Nazanin" pitchFamily="2" charset="-7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chemeClr val="tx2"/>
              </a:solidFill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14282" y="0"/>
            <a:ext cx="8929717" cy="650083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b="1" dirty="0" smtClean="0">
                <a:solidFill>
                  <a:srgbClr val="FF00FF"/>
                </a:solidFill>
                <a:cs typeface="Nazanin" pitchFamily="2" charset="-78"/>
              </a:rPr>
              <a:t> </a:t>
            </a:r>
            <a:endParaRPr lang="fa-IR" b="1" dirty="0" smtClean="0">
              <a:solidFill>
                <a:srgbClr val="FF00FF"/>
              </a:solidFill>
              <a:cs typeface="Nazanin" pitchFamily="2" charset="-78"/>
            </a:endParaRPr>
          </a:p>
          <a:p>
            <a:pPr eaLnBrk="1" hangingPunct="1">
              <a:buFontTx/>
              <a:buNone/>
            </a:pPr>
            <a:r>
              <a:rPr lang="fa-IR" b="1" dirty="0" smtClean="0">
                <a:solidFill>
                  <a:srgbClr val="D60093"/>
                </a:solidFill>
                <a:cs typeface="Nazanin" pitchFamily="2" charset="-78"/>
              </a:rPr>
              <a:t>مسئوليت </a:t>
            </a:r>
            <a:r>
              <a:rPr lang="fa-IR" b="1" dirty="0" smtClean="0">
                <a:solidFill>
                  <a:srgbClr val="D60093"/>
                </a:solidFill>
                <a:cs typeface="Nazanin" pitchFamily="2" charset="-78"/>
              </a:rPr>
              <a:t>کارکنان</a:t>
            </a:r>
            <a:r>
              <a:rPr lang="fa-IR" sz="2400" b="1" dirty="0" smtClean="0">
                <a:solidFill>
                  <a:srgbClr val="D60093"/>
                </a:solidFill>
                <a:cs typeface="Nazanin" pitchFamily="2" charset="-78"/>
              </a:rPr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</a:t>
            </a:r>
            <a:r>
              <a:rPr lang="fa-IR" sz="2800" b="1" dirty="0" smtClean="0">
                <a:cs typeface="Nazanin" pitchFamily="2" charset="-78"/>
              </a:rPr>
              <a:t>مسئول تامين ايمني خود ، همکاران ، خانواده و محيط زيست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sz="2800" b="1" dirty="0" smtClean="0">
                <a:cs typeface="Nazanin" pitchFamily="2" charset="-78"/>
              </a:rPr>
              <a:t>مطالعه تمامي دستورالعملهاي لازم درزمينه حفاظت وپيشگيري و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sz="2800" b="1" dirty="0" smtClean="0">
                <a:cs typeface="Nazanin" pitchFamily="2" charset="-78"/>
              </a:rPr>
              <a:t>دريافت آموزشهاي لازم ازمسئول ايمني </a:t>
            </a:r>
            <a:r>
              <a:rPr lang="en-US" sz="2400" b="1" dirty="0" smtClean="0">
                <a:solidFill>
                  <a:srgbClr val="FF3399"/>
                </a:solidFill>
                <a:cs typeface="Nazanin" pitchFamily="2" charset="-78"/>
              </a:rPr>
              <a:t>(Safety Officer)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</a:t>
            </a:r>
            <a:r>
              <a:rPr lang="fa-IR" sz="2800" b="1" dirty="0" smtClean="0">
                <a:cs typeface="Nazanin" pitchFamily="2" charset="-78"/>
              </a:rPr>
              <a:t>رعايت اصول ايمني درحين کار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</a:t>
            </a:r>
            <a:r>
              <a:rPr lang="fa-IR" sz="2800" b="1" dirty="0" smtClean="0">
                <a:cs typeface="Nazanin" pitchFamily="2" charset="-78"/>
              </a:rPr>
              <a:t>استفاده از وسايل و تجهيزات ايمني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</a:t>
            </a:r>
            <a:r>
              <a:rPr lang="fa-IR" sz="2800" b="1" dirty="0" smtClean="0">
                <a:cs typeface="Nazanin" pitchFamily="2" charset="-78"/>
              </a:rPr>
              <a:t>گزارش حوادث به مسئول ايمني ومسئول بخش وثبت آن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sz="2400" b="1" dirty="0" smtClean="0">
                <a:solidFill>
                  <a:srgbClr val="FF3399"/>
                </a:solidFill>
                <a:cs typeface="Nazanin" pitchFamily="2" charset="-78"/>
              </a:rPr>
              <a:t>تهيه فرم مخصوص ودريافت امضاءازکارکنان مبني برآموزش برنامه ايمني، دريافت دستورالعملها واستفاده ازوسايل حفاظتي</a:t>
            </a:r>
          </a:p>
          <a:p>
            <a:pPr eaLnBrk="1" hangingPunct="1">
              <a:buFontTx/>
              <a:buNone/>
            </a:pPr>
            <a:endParaRPr lang="fa-IR" sz="2800" b="1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57227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4000" b="1" dirty="0" smtClean="0">
                <a:solidFill>
                  <a:srgbClr val="D60093"/>
                </a:solidFill>
                <a:cs typeface="Nazanin" pitchFamily="2" charset="-78"/>
              </a:rPr>
              <a:t> کميته ايمني</a:t>
            </a:r>
            <a:r>
              <a:rPr lang="fa-IR" b="1" dirty="0" smtClean="0">
                <a:solidFill>
                  <a:srgbClr val="D60093"/>
                </a:solidFill>
                <a:cs typeface="Nazanin" pitchFamily="2" charset="-78"/>
              </a:rPr>
              <a:t>: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تشکيل و ساختار بر اساس طراحي برنامه ايمني(مدير ارشد،مسئول ايمني ونماينده کارکنان 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ارائه مشکلات اجرائي برنامه به مسئول ايمني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ارائه پيشنهادات وتوصيه هاي لازم به مدير ارشد جهت بهبود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ارائه پيشنهادات، روشهاي اجرائي وسياستگذاريهاي لازم در مورد اجراي برنامه ايمني وارجاع آن به کارکنان</a:t>
            </a:r>
            <a:endParaRPr lang="en-US" b="1" dirty="0" smtClean="0">
              <a:cs typeface="Nazanin" pitchFamily="2" charset="-78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z="5400" b="1" i="1" smtClean="0"/>
              <a:t>   </a:t>
            </a:r>
            <a:r>
              <a:rPr lang="en-US" sz="5400" b="1" i="1" smtClean="0">
                <a:solidFill>
                  <a:srgbClr val="D60093"/>
                </a:solidFill>
              </a:rPr>
              <a:t>Laboratory hazards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525963"/>
          </a:xfr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خطرات بيولوژيک بامنشأ خون و مايعات بدن</a:t>
            </a:r>
          </a:p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 موادعفوني</a:t>
            </a:r>
          </a:p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 موادراديواکتيو،موادشيميايي،موادآتش زا موادسرطان زا، </a:t>
            </a:r>
          </a:p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 جريان الکتريسيته </a:t>
            </a:r>
          </a:p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 سوختگي</a:t>
            </a:r>
          </a:p>
          <a:p>
            <a:pPr eaLnBrk="1" hangingPunct="1">
              <a:buFontTx/>
              <a:buNone/>
            </a:pPr>
            <a:r>
              <a:rPr lang="fa-IR" sz="3600" b="1" smtClean="0">
                <a:cs typeface="Nazanin" pitchFamily="2" charset="-78"/>
              </a:rPr>
              <a:t> پسماندهاي خطرناک</a:t>
            </a:r>
            <a:endParaRPr lang="en-US" sz="3600" b="1" smtClean="0">
              <a:cs typeface="Nazanin" pitchFamily="2" charset="-78"/>
            </a:endParaRPr>
          </a:p>
          <a:p>
            <a:pPr eaLnBrk="1" hangingPunct="1">
              <a:buFontTx/>
              <a:buNone/>
            </a:pPr>
            <a:endParaRPr lang="en-US" sz="3600" b="1" smtClean="0">
              <a:cs typeface="Nazanin" pitchFamily="2" charset="-78"/>
            </a:endParaRPr>
          </a:p>
        </p:txBody>
      </p:sp>
      <p:pic>
        <p:nvPicPr>
          <p:cNvPr id="25604" name="Picture 8" descr="j028676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644900"/>
            <a:ext cx="18002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4282" y="357166"/>
            <a:ext cx="8929718" cy="6072230"/>
          </a:xfrm>
        </p:spPr>
        <p:txBody>
          <a:bodyPr/>
          <a:lstStyle/>
          <a:p>
            <a:pPr algn="just" eaLnBrk="1" hangingPunct="1">
              <a:buClr>
                <a:schemeClr val="tx2"/>
              </a:buClr>
              <a:buNone/>
            </a:pPr>
            <a:endParaRPr lang="fa-IR" sz="2800" dirty="0" smtClean="0">
              <a:cs typeface="Nazanin" pitchFamily="2" charset="-78"/>
            </a:endParaRPr>
          </a:p>
          <a:p>
            <a:pPr algn="just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fa-IR" sz="3200" dirty="0" smtClean="0">
                <a:cs typeface="Nazanin" pitchFamily="2" charset="-78"/>
              </a:rPr>
              <a:t>فرو </a:t>
            </a:r>
            <a:r>
              <a:rPr lang="fa-IR" sz="3200" dirty="0" smtClean="0">
                <a:cs typeface="Nazanin" pitchFamily="2" charset="-78"/>
              </a:rPr>
              <a:t>رفتن سوزن آلوده در پوست  </a:t>
            </a:r>
          </a:p>
          <a:p>
            <a:pPr algn="just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fa-IR" sz="3200" dirty="0" smtClean="0">
                <a:cs typeface="Nazanin" pitchFamily="2" charset="-78"/>
              </a:rPr>
              <a:t> برداشت مايعات با پي پت بوسيله دهان</a:t>
            </a:r>
          </a:p>
          <a:p>
            <a:pPr algn="just" eaLnBrk="1" hangingPunct="1">
              <a:lnSpc>
                <a:spcPct val="150000"/>
              </a:lnSpc>
              <a:buClr>
                <a:schemeClr val="tx2"/>
              </a:buClr>
              <a:buFontTx/>
              <a:buNone/>
            </a:pPr>
            <a:r>
              <a:rPr lang="fa-IR" sz="3200" dirty="0" smtClean="0">
                <a:cs typeface="Nazanin" pitchFamily="2" charset="-78"/>
              </a:rPr>
              <a:t>   ( بلع مواد شيميايي و مواد آلوده )</a:t>
            </a:r>
          </a:p>
          <a:p>
            <a:pPr algn="just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fa-IR" sz="3200" dirty="0" smtClean="0">
                <a:cs typeface="Nazanin" pitchFamily="2" charset="-78"/>
              </a:rPr>
              <a:t> ريختن و پاشيدن مواد شيميائي و مواد آلوده </a:t>
            </a:r>
          </a:p>
          <a:p>
            <a:pPr algn="just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fa-IR" sz="3200" dirty="0" smtClean="0">
                <a:cs typeface="Nazanin" pitchFamily="2" charset="-78"/>
              </a:rPr>
              <a:t> بريدگي پوست با شيشه آلات شكسته </a:t>
            </a:r>
          </a:p>
          <a:p>
            <a:pPr algn="just" eaLnBrk="1" hangingPunct="1">
              <a:lnSpc>
                <a:spcPct val="150000"/>
              </a:lnSpc>
              <a:buClr>
                <a:schemeClr val="tx2"/>
              </a:buClr>
              <a:buFont typeface="Wingdings" pitchFamily="2" charset="2"/>
              <a:buChar char="v"/>
            </a:pPr>
            <a:r>
              <a:rPr lang="fa-IR" sz="3200" dirty="0" smtClean="0">
                <a:cs typeface="Nazanin" pitchFamily="2" charset="-78"/>
              </a:rPr>
              <a:t> بريدگي پوست با وسايل تيز و برنده</a:t>
            </a:r>
          </a:p>
          <a:p>
            <a:pPr eaLnBrk="1" hangingPunct="1">
              <a:buFontTx/>
              <a:buNone/>
            </a:pPr>
            <a:endParaRPr lang="en-US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eaLnBrk="1" hangingPunct="1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a-IR" b="1" dirty="0" smtClean="0">
                <a:cs typeface="Nazanin" pitchFamily="2" charset="-78"/>
              </a:rPr>
              <a:t> تماس مستقيم با مخاط (چشم،بيني ودهان) ويا پوست</a:t>
            </a:r>
          </a:p>
          <a:p>
            <a:pPr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a-IR" b="1" dirty="0" smtClean="0">
                <a:cs typeface="Nazanin" pitchFamily="2" charset="-78"/>
              </a:rPr>
              <a:t> </a:t>
            </a:r>
            <a:r>
              <a:rPr lang="fa-IR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تنفس مواد شيميائي و گازهاي سمي بخصوص در مواقع ريختن و يا شكستن ظروف حاوي آنها </a:t>
            </a:r>
          </a:p>
          <a:p>
            <a:pPr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a-IR" b="1" dirty="0" smtClean="0">
                <a:cs typeface="Nazanin" pitchFamily="2" charset="-78"/>
              </a:rPr>
              <a:t>بلع وتنفس ذرات معلق (آئروسل) در مواقع مخلوط كردن، خالي كردن محتويات پي پت و يا شكستن لوله هاي محتوي مواد آلوده</a:t>
            </a:r>
          </a:p>
          <a:p>
            <a:pPr eaLnBrk="1" hangingPunct="1">
              <a:lnSpc>
                <a:spcPct val="2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fa-IR" b="1" dirty="0" smtClean="0">
                <a:cs typeface="Nazanin" pitchFamily="2" charset="-78"/>
              </a:rPr>
              <a:t> گاز گرفتگي وايجاد خراش توسط حيوانات آزمايشگاهي</a:t>
            </a:r>
            <a:endParaRPr lang="en-US" b="1" dirty="0" smtClean="0">
              <a:cs typeface="Nazanin" pitchFamily="2" charset="-78"/>
            </a:endParaRPr>
          </a:p>
          <a:p>
            <a:pPr eaLnBrk="1" hangingPunct="1">
              <a:buFontTx/>
              <a:buNone/>
            </a:pPr>
            <a:endParaRPr lang="en-US" b="1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858180" cy="1143000"/>
          </a:xfrm>
          <a:ln w="190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برنامه مدیریت واصول کلی موارد تماس با عوامل بالقوه بیماری زا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229600" cy="4768865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درصورت تماس با عامل عفونی باید برنامه ای که شامل شیوه ای مدیریت کلی دراینگونه موارد است به مدت 24 ساعت اجرا گردد.</a:t>
            </a:r>
          </a:p>
          <a:p>
            <a:r>
              <a:rPr lang="fa-IR" sz="2400" b="1" dirty="0" smtClean="0">
                <a:cs typeface="B Nazanin" pitchFamily="2" charset="-78"/>
              </a:rPr>
              <a:t>این برنامه شامل: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پزشکی فوری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آنالیز خطر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درمان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b="1" dirty="0" smtClean="0">
                <a:cs typeface="B Nazanin" pitchFamily="2" charset="-78"/>
              </a:rPr>
              <a:t>پیشگیری و پیگیری مناسب بسته به نوع  و منبع آلودگی</a:t>
            </a:r>
          </a:p>
          <a:p>
            <a:pPr>
              <a:buFont typeface="Wingdings" pitchFamily="2" charset="2"/>
              <a:buChar char="ü"/>
            </a:pPr>
            <a:endParaRPr lang="fa-IR" sz="2400" b="1" dirty="0">
              <a:cs typeface="B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هر آزمایشگاه می تواند برای این منظور یک روش اجرایی با نمودار گردشی تهیه نماید و در معرض دید کارکنان نصب نماید.</a:t>
            </a:r>
          </a:p>
          <a:p>
            <a:pPr>
              <a:buFont typeface="Wingdings" pitchFamily="2" charset="2"/>
              <a:buChar char="v"/>
            </a:pPr>
            <a:endParaRPr lang="fa-IR" sz="2000" dirty="0" smtClean="0"/>
          </a:p>
          <a:p>
            <a:pPr>
              <a:buClr>
                <a:srgbClr val="FF0000"/>
              </a:buClr>
              <a:buNone/>
            </a:pPr>
            <a:endParaRPr lang="fa-I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itchFamily="2" charset="-78"/>
              </a:rPr>
              <a:t>اصول کلی اقدامات در موارد تماس با خون یا مایعات آلوده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86874" cy="4972072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شتشوی مواد یا اعضای آلوده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ثبت تاریخچه، شرایط تماس، بیمار منبع، وضعیت واکسیناسیون فرد در معرض خطر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گرفتن نمونه خون از فرد در معرض خطر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ثبت اطلاعات آزمایشگاهی مربوط به فرد منبع آلودگی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ثبت اطلاعات آزمایشگاهی مربوط به فرد در معرض خطر از جمله آزمایشهای بارداری و...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در صورت لزوم ایمن سازی از نظر کزاز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در نظر گرفتن اقدامات پروفیلاکسی در مورد هپاتیت ب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در نظر گرفتن اقدامات پروفیلاکسی در مورد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HIV</a:t>
            </a:r>
            <a:r>
              <a:rPr lang="fa-I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مشورت با </a:t>
            </a:r>
            <a:r>
              <a:rPr lang="fa-IR" sz="2400" dirty="0" smtClean="0">
                <a:cs typeface="B Nazanin" pitchFamily="2" charset="-78"/>
              </a:rPr>
              <a:t>فرد در معرض خطر در مورد مزایا و مضرات درمان های موجود برای پاتوژن های قابل انتقال از خون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مشورت با مراکز درمانی و پیگیری وضعیت فرد در معرض خطر</a:t>
            </a:r>
            <a:endParaRPr lang="fa-IR" sz="2400" dirty="0">
              <a:cs typeface="B Nazanin" pitchFamily="2" charset="-7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fa-IR" sz="2400" dirty="0" smtClean="0">
              <a:cs typeface="+mj-cs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endParaRPr lang="fa-IR" sz="2400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15304" cy="114300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fa-IR" sz="3200" b="1" dirty="0" smtClean="0">
                <a:cs typeface="B Nazanin" pitchFamily="2" charset="-78"/>
              </a:rPr>
              <a:t>شیوه گزارش دهی و ثبت تماس با عوامل آلوده کننده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ساعت و روز تماس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جزئیات تماس (مشتمل بر نحوه و علت آن،محل آسیب و عمق آسیب دیدگی)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جزئیات ماده آلوده کننده (شامل نوع و حجم)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جزئیات عفونت های موجود در ماده آلوده کننده ( </a:t>
            </a:r>
            <a:r>
              <a:rPr lang="en-US" sz="2800" dirty="0" smtClean="0">
                <a:cs typeface="B Nazanin" pitchFamily="2" charset="-78"/>
              </a:rPr>
              <a:t>HIV, HCV, HBV</a:t>
            </a:r>
            <a:r>
              <a:rPr lang="fa-IR" sz="2800" dirty="0" smtClean="0">
                <a:cs typeface="B Nazanin" pitchFamily="2" charset="-78"/>
              </a:rPr>
              <a:t> )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جزئیات وضعیت ایمنی فرد در معرض خطر ( به عنوان مثال واکسیناسیون</a:t>
            </a:r>
            <a:r>
              <a:rPr lang="en-US" sz="2800" dirty="0" smtClean="0">
                <a:cs typeface="B Nazanin" pitchFamily="2" charset="-78"/>
              </a:rPr>
              <a:t> HBV</a:t>
            </a:r>
            <a:r>
              <a:rPr lang="fa-IR" sz="2800" dirty="0" smtClean="0">
                <a:cs typeface="B Nazanin" pitchFamily="2" charset="-78"/>
              </a:rPr>
              <a:t>و سطح آنتی بادی)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وضعیت بالینی فرد در معرض خطر</a:t>
            </a:r>
          </a:p>
          <a:p>
            <a:pPr>
              <a:buBlip>
                <a:blip r:embed="rId2"/>
              </a:buBlip>
            </a:pPr>
            <a:r>
              <a:rPr lang="fa-IR" sz="2800" dirty="0" smtClean="0">
                <a:cs typeface="B Nazanin" pitchFamily="2" charset="-78"/>
              </a:rPr>
              <a:t>جزئیات در رابطه با مشاوره های پزشکی و اقدامات پیشگیرانه پس از برخورد و پیگیری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fa-IR" sz="2400" b="1" dirty="0" smtClean="0">
                <a:cs typeface="B Nazanin" pitchFamily="2" charset="-78"/>
              </a:rPr>
              <a:t>اقدامات لازم در هنگام مواجهه با ویروس هپاتیت ب در پوست و مخاطات</a:t>
            </a:r>
            <a:endParaRPr lang="fa-IR" sz="2400" b="1" dirty="0">
              <a:cs typeface="B Nazanin" pitchFamily="2" charset="-78"/>
            </a:endParaRPr>
          </a:p>
        </p:txBody>
      </p:sp>
      <p:pic>
        <p:nvPicPr>
          <p:cNvPr id="1026" name="Picture 2" descr="G:\photo_2017-10-23_10-48-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20000" contrast="20000"/>
          </a:blip>
          <a:srcRect/>
          <a:stretch>
            <a:fillRect/>
          </a:stretch>
        </p:blipFill>
        <p:spPr bwMode="auto">
          <a:xfrm>
            <a:off x="0" y="857232"/>
            <a:ext cx="9144000" cy="6000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64" y="357166"/>
            <a:ext cx="8715436" cy="574040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a-IR" b="1" dirty="0" smtClean="0">
              <a:solidFill>
                <a:schemeClr val="accent6">
                  <a:lumMod val="75000"/>
                </a:schemeClr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b="1" dirty="0" smtClean="0">
              <a:solidFill>
                <a:schemeClr val="accent6">
                  <a:lumMod val="75000"/>
                </a:schemeClr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b="1" dirty="0" smtClean="0">
              <a:solidFill>
                <a:schemeClr val="accent6">
                  <a:lumMod val="75000"/>
                </a:schemeClr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b="1" dirty="0" smtClean="0">
              <a:solidFill>
                <a:schemeClr val="accent6">
                  <a:lumMod val="75000"/>
                </a:schemeClr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Nazanin" pitchFamily="2" charset="-78"/>
              </a:rPr>
              <a:t>شناسايي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Nazanin" pitchFamily="2" charset="-78"/>
              </a:rPr>
              <a:t>اصول ايمني درزمينه مديريت ايمني وطراحي ساختاربرنامه ايمني واجراي آن درآزمايشگاه</a:t>
            </a:r>
          </a:p>
          <a:p>
            <a:pPr algn="ctr" eaLnBrk="1" hangingPunct="1">
              <a:buFontTx/>
              <a:buNone/>
            </a:pPr>
            <a:endParaRPr lang="fa-IR" b="1" dirty="0" smtClean="0"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b="1" dirty="0" smtClean="0">
              <a:solidFill>
                <a:srgbClr val="7030A0"/>
              </a:solidFill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fa-IR" b="1" dirty="0" smtClean="0">
              <a:cs typeface="Nazanin" pitchFamily="2" charset="-78"/>
            </a:endParaRPr>
          </a:p>
          <a:p>
            <a:pPr algn="ctr" eaLnBrk="1" hangingPunct="1">
              <a:buFontTx/>
              <a:buNone/>
            </a:pPr>
            <a:endParaRPr lang="en-US" b="1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544355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اصول مدیریت درمان درموارد آلودگی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sz="2800" b="1" dirty="0" smtClean="0"/>
              <a:t>IV</a:t>
            </a:r>
            <a:endParaRPr lang="fa-I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5214974"/>
          </a:xfrm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   درموارد تماس فرد درمعرض خطر با نمونه آلوده به </a:t>
            </a:r>
            <a:r>
              <a:rPr lang="en-US" sz="2400" dirty="0" smtClean="0">
                <a:cs typeface="B Nazanin" pitchFamily="2" charset="-78"/>
              </a:rPr>
              <a:t>HIV</a:t>
            </a:r>
            <a:r>
              <a:rPr lang="fa-IR" sz="2400" dirty="0" smtClean="0">
                <a:cs typeface="B Nazanin" pitchFamily="2" charset="-78"/>
              </a:rPr>
              <a:t> ، هدف آرمانی این است که وی درعرض کمتر از یک ساعت بعنوان اقدام پایه از نظر </a:t>
            </a:r>
            <a:r>
              <a:rPr lang="en-US" sz="2400" dirty="0" smtClean="0">
                <a:cs typeface="B Nazanin" pitchFamily="2" charset="-78"/>
              </a:rPr>
              <a:t>HIV</a:t>
            </a:r>
            <a:r>
              <a:rPr lang="fa-IR" sz="2400" dirty="0" smtClean="0">
                <a:cs typeface="B Nazanin" pitchFamily="2" charset="-78"/>
              </a:rPr>
              <a:t> آزمایش شود.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    درصورت مثبت بودن از نظر </a:t>
            </a:r>
            <a:r>
              <a:rPr lang="en-US" sz="2400" dirty="0" smtClean="0">
                <a:cs typeface="B Nazanin" pitchFamily="2" charset="-78"/>
              </a:rPr>
              <a:t>HIV</a:t>
            </a:r>
            <a:r>
              <a:rPr lang="fa-IR" sz="2400" dirty="0" smtClean="0">
                <a:cs typeface="B Nazanin" pitchFamily="2" charset="-78"/>
              </a:rPr>
              <a:t> ،پیگیری وشناسایی منبع آلوده کننده برای بررسی تعدادسلولهای لنفوسیت </a:t>
            </a:r>
            <a:r>
              <a:rPr lang="en-US" sz="2400" dirty="0" smtClean="0">
                <a:cs typeface="B Nazanin" pitchFamily="2" charset="-78"/>
              </a:rPr>
              <a:t>T</a:t>
            </a:r>
            <a:r>
              <a:rPr lang="fa-IR" sz="2400" dirty="0" smtClean="0">
                <a:cs typeface="B Nazanin" pitchFamily="2" charset="-78"/>
              </a:rPr>
              <a:t> نوع +</a:t>
            </a:r>
            <a:r>
              <a:rPr lang="en-US" sz="2400" dirty="0" smtClean="0">
                <a:cs typeface="B Nazanin" pitchFamily="2" charset="-78"/>
              </a:rPr>
              <a:t>CD4</a:t>
            </a:r>
            <a:r>
              <a:rPr lang="fa-IR" sz="2400" dirty="0" smtClean="0">
                <a:cs typeface="B Nazanin" pitchFamily="2" charset="-78"/>
              </a:rPr>
              <a:t>، تعداد ویروس ودرمانهای قبلی وفعلی ضد ویروس فرد مبتلا توصیه میشود که برهمین اساس اقدامات طبی ،برای پیشگیری پس ازبرخورد سریعا“ شروع میشود.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2400" dirty="0" smtClean="0">
                <a:cs typeface="B Nazanin" pitchFamily="2" charset="-78"/>
              </a:rPr>
              <a:t>      درصورت موجود نبودن این اطلاعات نباید، شروع اقدامات درمانی را به تعویق انداخت ،زیرا تغییر رژیم درحین درمان امکانپذیر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ee-wallpapefdar-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628" y="1071546"/>
            <a:ext cx="369321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400" b="1" dirty="0" smtClean="0">
                <a:latin typeface="IranNastaliq" pitchFamily="2" charset="0"/>
                <a:cs typeface="IranNastaliq" pitchFamily="2" charset="0"/>
              </a:rPr>
              <a:t>با تشکر از توجه شما</a:t>
            </a:r>
            <a:endParaRPr lang="fa-IR" sz="4400" b="1" dirty="0">
              <a:latin typeface="IranNastaliq" pitchFamily="2" charset="0"/>
              <a:cs typeface="IranNastaliq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60033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mtClean="0"/>
              <a:t> </a:t>
            </a:r>
            <a:endParaRPr lang="en-US" sz="60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500174"/>
            <a:ext cx="9144000" cy="5143536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b="1" dirty="0" smtClean="0">
                <a:cs typeface="Nazanin" pitchFamily="2" charset="-78"/>
              </a:rPr>
              <a:t> </a:t>
            </a:r>
            <a:r>
              <a:rPr lang="fa-IR" sz="7400" b="1" dirty="0" smtClean="0">
                <a:cs typeface="Nazanin" pitchFamily="2" charset="-78"/>
              </a:rPr>
              <a:t>پذيرش ،آگاهي و اجراي برنامه ايمني توسط تک تک افراد  (نيروهاي فني ، خدماتي و غيره) </a:t>
            </a:r>
          </a:p>
          <a:p>
            <a:pPr algn="l" rtl="0" eaLnBrk="1" hangingPunct="1">
              <a:lnSpc>
                <a:spcPct val="170000"/>
              </a:lnSpc>
              <a:buFontTx/>
              <a:buNone/>
            </a:pPr>
            <a:r>
              <a:rPr lang="en-US" sz="7000" b="1" dirty="0" smtClean="0">
                <a:solidFill>
                  <a:srgbClr val="D60093"/>
                </a:solidFill>
                <a:cs typeface="Nazanin" pitchFamily="2" charset="-78"/>
              </a:rPr>
              <a:t>Management responsibilities</a:t>
            </a:r>
            <a:r>
              <a:rPr lang="fa-IR" sz="7000" b="1" dirty="0" smtClean="0">
                <a:solidFill>
                  <a:srgbClr val="D60093"/>
                </a:solidFill>
                <a:cs typeface="Nazanin" pitchFamily="2" charset="-78"/>
              </a:rPr>
              <a:t>:</a:t>
            </a:r>
            <a:endParaRPr lang="en-US" sz="7000" b="1" dirty="0" smtClean="0">
              <a:solidFill>
                <a:srgbClr val="D60093"/>
              </a:solidFill>
              <a:cs typeface="Nazanin" pitchFamily="2" charset="-78"/>
            </a:endParaRP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sz="4400" b="1" dirty="0" smtClean="0">
                <a:solidFill>
                  <a:srgbClr val="D60093"/>
                </a:solidFill>
                <a:cs typeface="Nazanin" pitchFamily="2" charset="-78"/>
              </a:rPr>
              <a:t> </a:t>
            </a:r>
            <a:r>
              <a:rPr lang="fa-IR" sz="7400" b="1" dirty="0" smtClean="0">
                <a:solidFill>
                  <a:srgbClr val="D60093"/>
                </a:solidFill>
                <a:cs typeface="Nazanin" pitchFamily="2" charset="-78"/>
              </a:rPr>
              <a:t>مسئوليت مدير ارشد: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sz="7400" b="1" dirty="0" smtClean="0">
                <a:cs typeface="Nazanin" pitchFamily="2" charset="-78"/>
              </a:rPr>
              <a:t> تعيين و استقرار خط مشي ايمني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sz="7400" b="1" dirty="0" smtClean="0">
                <a:cs typeface="Nazanin" pitchFamily="2" charset="-78"/>
              </a:rPr>
              <a:t> تهيه مکان کاري ايمن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sz="7400" b="1" dirty="0" smtClean="0">
                <a:cs typeface="Nazanin" pitchFamily="2" charset="-78"/>
              </a:rPr>
              <a:t> </a:t>
            </a:r>
            <a:r>
              <a:rPr lang="fa-IR" sz="7400" b="1" dirty="0" smtClean="0">
                <a:cs typeface="Nazanin" pitchFamily="2" charset="-78"/>
              </a:rPr>
              <a:t>مسئوليت </a:t>
            </a:r>
            <a:r>
              <a:rPr lang="fa-IR" sz="7400" b="1" dirty="0" smtClean="0">
                <a:cs typeface="Nazanin" pitchFamily="2" charset="-78"/>
              </a:rPr>
              <a:t>استقرار برنامه ايمني</a:t>
            </a:r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fa-IR" sz="7400" b="1" dirty="0" smtClean="0">
                <a:cs typeface="Nazanin" pitchFamily="2" charset="-78"/>
              </a:rPr>
              <a:t> تهيه مواد و تجهيزات مورد لزوم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cs typeface="Nazanin" pitchFamily="2" charset="-7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cs typeface="Nazanin" pitchFamily="2" charset="-7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>
              <a:cs typeface="Nazanin" pitchFamily="2" charset="-7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4800" dirty="0">
                <a:solidFill>
                  <a:srgbClr val="D60093"/>
                </a:solidFill>
                <a:cs typeface="B Nazanin" pitchFamily="2" charset="-78"/>
              </a:rPr>
              <a:t>مديريت ايمني زيستي</a:t>
            </a:r>
            <a:endParaRPr lang="en-US" sz="4800" dirty="0">
              <a:solidFill>
                <a:srgbClr val="D60093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D60093"/>
                </a:solidFill>
              </a:rPr>
              <a:t>Elements of Safety Program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 anchor="ctr"/>
          <a:lstStyle/>
          <a:p>
            <a:pPr marL="457200" indent="-457200" algn="ctr" rtl="0" eaLnBrk="1" hangingPunct="1">
              <a:buFontTx/>
              <a:buNone/>
              <a:tabLst>
                <a:tab pos="2346325" algn="l"/>
              </a:tabLst>
            </a:pPr>
            <a:endParaRPr lang="en-US" sz="1400" dirty="0" smtClean="0">
              <a:cs typeface="Nazanin" pitchFamily="2" charset="-78"/>
            </a:endParaRPr>
          </a:p>
          <a:p>
            <a:pPr marL="457200" indent="-457200" algn="l" rtl="0" eaLnBrk="1" hangingPunct="1">
              <a:buFontTx/>
              <a:buNone/>
              <a:tabLst>
                <a:tab pos="2346325" algn="l"/>
              </a:tabLst>
            </a:pPr>
            <a:r>
              <a:rPr lang="en-US" sz="2800" b="1" dirty="0" smtClean="0">
                <a:cs typeface="Nazanin" pitchFamily="2" charset="-78"/>
              </a:rPr>
              <a:t>Safety policy</a:t>
            </a:r>
          </a:p>
          <a:p>
            <a:pPr marL="457200" indent="-457200" eaLnBrk="1" hangingPunct="1">
              <a:buFontTx/>
              <a:buNone/>
              <a:tabLst>
                <a:tab pos="2346325" algn="l"/>
              </a:tabLst>
            </a:pPr>
            <a:r>
              <a:rPr lang="fa-IR" sz="2800" b="1" dirty="0" smtClean="0">
                <a:cs typeface="Nazanin" pitchFamily="2" charset="-78"/>
              </a:rPr>
              <a:t>خط مشي ايمني</a:t>
            </a:r>
            <a:endParaRPr lang="en-US" sz="2800" b="1" dirty="0" smtClean="0">
              <a:cs typeface="Nazanin" pitchFamily="2" charset="-78"/>
            </a:endParaRPr>
          </a:p>
          <a:p>
            <a:pPr marL="457200" indent="-457200" algn="l" rtl="0" eaLnBrk="1" hangingPunct="1">
              <a:buFontTx/>
              <a:buNone/>
              <a:tabLst>
                <a:tab pos="2346325" algn="l"/>
              </a:tabLst>
            </a:pPr>
            <a:r>
              <a:rPr lang="en-US" sz="2800" b="1" dirty="0" smtClean="0">
                <a:cs typeface="Nazanin" pitchFamily="2" charset="-78"/>
              </a:rPr>
              <a:t>Safety officer</a:t>
            </a:r>
          </a:p>
          <a:p>
            <a:pPr marL="457200" indent="-457200" eaLnBrk="1" hangingPunct="1">
              <a:buFontTx/>
              <a:buNone/>
              <a:tabLst>
                <a:tab pos="2346325" algn="l"/>
              </a:tabLst>
            </a:pPr>
            <a:r>
              <a:rPr lang="fa-IR" sz="2800" b="1" dirty="0" smtClean="0">
                <a:cs typeface="Nazanin" pitchFamily="2" charset="-78"/>
              </a:rPr>
              <a:t>مسئول ايمني</a:t>
            </a:r>
            <a:endParaRPr lang="en-US" sz="2800" b="1" dirty="0" smtClean="0">
              <a:cs typeface="Nazanin" pitchFamily="2" charset="-78"/>
            </a:endParaRPr>
          </a:p>
          <a:p>
            <a:pPr marL="457200" indent="-457200" algn="l" rtl="0" eaLnBrk="1" hangingPunct="1">
              <a:buFontTx/>
              <a:buNone/>
              <a:tabLst>
                <a:tab pos="2346325" algn="l"/>
              </a:tabLst>
            </a:pPr>
            <a:r>
              <a:rPr lang="en-US" sz="2800" b="1" dirty="0" smtClean="0">
                <a:cs typeface="Nazanin" pitchFamily="2" charset="-78"/>
              </a:rPr>
              <a:t>Safety manual</a:t>
            </a:r>
          </a:p>
          <a:p>
            <a:pPr marL="457200" indent="-457200" eaLnBrk="1" hangingPunct="1">
              <a:buFontTx/>
              <a:buNone/>
              <a:tabLst>
                <a:tab pos="2346325" algn="l"/>
              </a:tabLst>
            </a:pPr>
            <a:r>
              <a:rPr lang="fa-IR" sz="2800" b="1" dirty="0" smtClean="0">
                <a:cs typeface="Nazanin" pitchFamily="2" charset="-78"/>
              </a:rPr>
              <a:t>راهنماي ايمني</a:t>
            </a:r>
            <a:endParaRPr lang="en-US" sz="2800" b="1" dirty="0" smtClean="0">
              <a:cs typeface="Nazanin" pitchFamily="2" charset="-78"/>
            </a:endParaRPr>
          </a:p>
          <a:p>
            <a:pPr marL="457200" indent="-457200" algn="l" rtl="0" eaLnBrk="1" hangingPunct="1">
              <a:buFontTx/>
              <a:buNone/>
              <a:tabLst>
                <a:tab pos="2346325" algn="l"/>
              </a:tabLst>
            </a:pPr>
            <a:endParaRPr lang="en-US" sz="2800" b="1" dirty="0" smtClean="0">
              <a:cs typeface="Nazanin" pitchFamily="2" charset="-78"/>
            </a:endParaRPr>
          </a:p>
          <a:p>
            <a:pPr marL="457200" indent="-457200" eaLnBrk="1" hangingPunct="1">
              <a:buFontTx/>
              <a:buNone/>
              <a:tabLst>
                <a:tab pos="2346325" algn="l"/>
              </a:tabLst>
            </a:pPr>
            <a:r>
              <a:rPr lang="fa-IR" sz="2400" b="1" dirty="0" smtClean="0">
                <a:cs typeface="Nazanin" pitchFamily="2" charset="-78"/>
              </a:rPr>
              <a:t> </a:t>
            </a:r>
            <a:endParaRPr lang="en-US" sz="2400" b="1" dirty="0" smtClean="0">
              <a:cs typeface="Nazanin" pitchFamily="2" charset="-78"/>
            </a:endParaRPr>
          </a:p>
        </p:txBody>
      </p:sp>
      <p:pic>
        <p:nvPicPr>
          <p:cNvPr id="16388" name="Picture 4" descr="0571_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24298"/>
            <a:ext cx="4038600" cy="267776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D60093"/>
                </a:solidFill>
              </a:rPr>
              <a:t>Elements of Safety Program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68313" y="1628775"/>
            <a:ext cx="8229600" cy="4525963"/>
          </a:xfr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 lnSpcReduction="10000"/>
          </a:bodyPr>
          <a:lstStyle/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endParaRPr lang="en-US" sz="2000" b="1" smtClean="0">
              <a:cs typeface="Nazanin" pitchFamily="2" charset="-78"/>
            </a:endParaRPr>
          </a:p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cs typeface="Nazanin" pitchFamily="2" charset="-78"/>
              </a:rPr>
              <a:t>Safety oriented </a:t>
            </a:r>
          </a:p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cs typeface="Nazanin" pitchFamily="2" charset="-78"/>
              </a:rPr>
              <a:t>     employees</a:t>
            </a: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1800" b="1" smtClean="0">
                <a:cs typeface="Nazanin" pitchFamily="2" charset="-78"/>
              </a:rPr>
              <a:t>                                                                                     </a:t>
            </a:r>
            <a:r>
              <a:rPr lang="fa-IR" sz="2000" b="1" smtClean="0">
                <a:cs typeface="Nazanin" pitchFamily="2" charset="-78"/>
              </a:rPr>
              <a:t>مطلع نمودن کارکنان از اجراي</a:t>
            </a: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2000" b="1" smtClean="0">
                <a:cs typeface="Nazanin" pitchFamily="2" charset="-78"/>
              </a:rPr>
              <a:t>                                                                                       برنامه ايمني  </a:t>
            </a:r>
            <a:endParaRPr lang="en-US" sz="2000" b="1" smtClean="0">
              <a:cs typeface="Nazanin" pitchFamily="2" charset="-78"/>
            </a:endParaRPr>
          </a:p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cs typeface="Nazanin" pitchFamily="2" charset="-78"/>
              </a:rPr>
              <a:t>Safety committee</a:t>
            </a: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1800" b="1" smtClean="0">
                <a:cs typeface="Nazanin" pitchFamily="2" charset="-78"/>
              </a:rPr>
              <a:t>                                                                                    </a:t>
            </a:r>
            <a:r>
              <a:rPr lang="fa-IR" sz="2800" b="1" smtClean="0">
                <a:cs typeface="Nazanin" pitchFamily="2" charset="-78"/>
              </a:rPr>
              <a:t>کميته ايمني</a:t>
            </a:r>
            <a:r>
              <a:rPr lang="fa-IR" sz="1800" b="1" smtClean="0">
                <a:cs typeface="Nazanin" pitchFamily="2" charset="-78"/>
              </a:rPr>
              <a:t>      </a:t>
            </a:r>
            <a:r>
              <a:rPr lang="en-US" sz="1800" b="1" smtClean="0">
                <a:cs typeface="Nazanin" pitchFamily="2" charset="-78"/>
              </a:rPr>
              <a:t>                                                                       </a:t>
            </a:r>
          </a:p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cs typeface="Nazanin" pitchFamily="2" charset="-78"/>
              </a:rPr>
              <a:t>Safety</a:t>
            </a:r>
            <a:r>
              <a:rPr lang="en-US" sz="2000" b="1" smtClean="0">
                <a:cs typeface="Nazanin" pitchFamily="2" charset="-78"/>
              </a:rPr>
              <a:t> </a:t>
            </a:r>
            <a:r>
              <a:rPr lang="en-US" sz="2400" b="1" smtClean="0">
                <a:cs typeface="Nazanin" pitchFamily="2" charset="-78"/>
              </a:rPr>
              <a:t>training</a:t>
            </a: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1800" b="1" smtClean="0">
                <a:cs typeface="Nazanin" pitchFamily="2" charset="-78"/>
              </a:rPr>
              <a:t>                                                                                  </a:t>
            </a:r>
            <a:r>
              <a:rPr lang="fa-IR" sz="2800" b="1" smtClean="0">
                <a:cs typeface="Nazanin" pitchFamily="2" charset="-78"/>
              </a:rPr>
              <a:t>آموزش ايمني</a:t>
            </a:r>
            <a:endParaRPr lang="en-US" sz="2800" b="1" smtClean="0">
              <a:cs typeface="Nazanin" pitchFamily="2" charset="-78"/>
            </a:endParaRP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1800" b="1" smtClean="0">
                <a:cs typeface="Nazanin" pitchFamily="2" charset="-78"/>
              </a:rPr>
              <a:t>                                                                                                                    </a:t>
            </a:r>
            <a:endParaRPr lang="en-US" sz="1800" b="1" smtClean="0">
              <a:cs typeface="Nazanin" pitchFamily="2" charset="-78"/>
            </a:endParaRPr>
          </a:p>
          <a:p>
            <a:pPr marL="228600" indent="-228600" algn="l" rtl="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cs typeface="Nazanin" pitchFamily="2" charset="-78"/>
              </a:rPr>
              <a:t>Accident report</a:t>
            </a:r>
          </a:p>
          <a:p>
            <a:pPr marL="228600" indent="-228600" eaLnBrk="1" hangingPunct="1">
              <a:lnSpc>
                <a:spcPct val="80000"/>
              </a:lnSpc>
              <a:buFontTx/>
              <a:buNone/>
            </a:pPr>
            <a:r>
              <a:rPr lang="fa-IR" sz="1800" b="1" smtClean="0">
                <a:cs typeface="Nazanin" pitchFamily="2" charset="-78"/>
              </a:rPr>
              <a:t>                                                                                 </a:t>
            </a:r>
            <a:r>
              <a:rPr lang="fa-IR" sz="2400" b="1" smtClean="0">
                <a:cs typeface="Nazanin" pitchFamily="2" charset="-78"/>
              </a:rPr>
              <a:t>گزارش حوادث</a:t>
            </a:r>
            <a:r>
              <a:rPr lang="fa-IR" sz="1800" b="1" smtClean="0">
                <a:cs typeface="Nazanin" pitchFamily="2" charset="-78"/>
              </a:rPr>
              <a:t>        </a:t>
            </a:r>
            <a:endParaRPr lang="en-US" sz="1800" b="1" smtClean="0">
              <a:cs typeface="Nazanin" pitchFamily="2" charset="-78"/>
            </a:endParaRPr>
          </a:p>
        </p:txBody>
      </p:sp>
      <p:pic>
        <p:nvPicPr>
          <p:cNvPr id="17411" name="Picture 3" descr="0571_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92375"/>
            <a:ext cx="403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D60093"/>
                </a:solidFill>
              </a:rPr>
              <a:t>Elements of Safety Program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8686800" cy="4572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Incorporate safety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   into procedures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fa-IR" b="1" dirty="0" smtClean="0">
                <a:cs typeface="Nazanin" pitchFamily="2" charset="-78"/>
              </a:rPr>
              <a:t>                                                   اجراي کامل برنامه ايمني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fa-IR" b="1" dirty="0" smtClean="0">
                <a:cs typeface="Nazanin" pitchFamily="2" charset="-78"/>
              </a:rPr>
              <a:t>                                                        در روشهاي کاري                                            </a:t>
            </a:r>
            <a:endParaRPr lang="en-US" b="1" dirty="0" smtClean="0">
              <a:cs typeface="Nazanin" pitchFamily="2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Safety checklist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                                                       چک ليست ايمني</a:t>
            </a:r>
            <a:endParaRPr lang="en-US" b="1" dirty="0" smtClean="0">
              <a:cs typeface="Nazanin" pitchFamily="2" charset="-78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en-US" sz="2800" b="1" dirty="0" smtClean="0">
                <a:cs typeface="Nazanin" pitchFamily="2" charset="-78"/>
              </a:rPr>
              <a:t>(</a:t>
            </a:r>
            <a:r>
              <a:rPr lang="en-US" sz="2800" b="1" dirty="0" err="1" smtClean="0">
                <a:cs typeface="Nazanin" pitchFamily="2" charset="-78"/>
              </a:rPr>
              <a:t>Continious</a:t>
            </a:r>
            <a:r>
              <a:rPr lang="en-US" sz="2800" b="1" dirty="0" smtClean="0">
                <a:cs typeface="Nazanin" pitchFamily="2" charset="-78"/>
              </a:rPr>
              <a:t> improvement)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tabLst>
                <a:tab pos="974725" algn="l"/>
              </a:tabLst>
            </a:pPr>
            <a:r>
              <a:rPr lang="en-US" b="1" dirty="0" smtClean="0">
                <a:cs typeface="Nazanin" pitchFamily="2" charset="-78"/>
              </a:rPr>
              <a:t>Documentation</a:t>
            </a:r>
            <a:r>
              <a:rPr lang="fa-IR" b="1" dirty="0" smtClean="0">
                <a:cs typeface="Nazanin" pitchFamily="2" charset="-78"/>
              </a:rPr>
              <a:t>مستندسازي                 </a:t>
            </a:r>
            <a:endParaRPr lang="en-US" dirty="0" smtClean="0">
              <a:cs typeface="Nazanin" pitchFamily="2" charset="-78"/>
            </a:endParaRPr>
          </a:p>
        </p:txBody>
      </p:sp>
      <p:pic>
        <p:nvPicPr>
          <p:cNvPr id="18435" name="Picture 3" descr="0571_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785926"/>
            <a:ext cx="403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07375" cy="1143000"/>
          </a:xfr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D60093"/>
                </a:solidFill>
              </a:rPr>
              <a:t>Safety Officer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b="1" dirty="0" smtClean="0">
                <a:cs typeface="Nazanin" pitchFamily="2" charset="-78"/>
              </a:rPr>
              <a:t>     </a:t>
            </a:r>
            <a:r>
              <a:rPr lang="fa-IR" sz="4000" b="1" dirty="0" smtClean="0">
                <a:solidFill>
                  <a:srgbClr val="D60093"/>
                </a:solidFill>
                <a:cs typeface="Nazanin" pitchFamily="2" charset="-78"/>
              </a:rPr>
              <a:t>مسئول ايمني</a:t>
            </a:r>
            <a:r>
              <a:rPr lang="fa-IR" b="1" dirty="0" smtClean="0">
                <a:cs typeface="Nazanin" pitchFamily="2" charset="-78"/>
              </a:rPr>
              <a:t> 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طراحي ساختار برنامه ايمني بر اساس وسعت و فضاي کاري،</a:t>
            </a: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تعداد کارکنان، تعدادبخشها و تنوع فعاليتها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برخورداري شخص از توانائي علمي و فني و احاطه بر کليه فعاليتها (سوپروايزر، مسئول کنترل کيفي ، و..)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اطمينان از گذراندن دوره هاي آموزشي لازم توسط کارکنان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تهيه مواد و تجهيزات ايمني مورد نياز</a:t>
            </a:r>
          </a:p>
          <a:p>
            <a:pPr eaLnBrk="1" hangingPunct="1">
              <a:buFontTx/>
              <a:buNone/>
            </a:pPr>
            <a:endParaRPr lang="en-US" b="1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8926" y="285728"/>
            <a:ext cx="3943352" cy="1143000"/>
          </a:xfrm>
          <a:gradFill rotWithShape="1">
            <a:gsLst>
              <a:gs pos="0">
                <a:schemeClr val="bg1"/>
              </a:gs>
              <a:gs pos="100000">
                <a:srgbClr val="660033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D60093"/>
                </a:solidFill>
              </a:rPr>
              <a:t>Safety Officer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57158" y="1357298"/>
            <a:ext cx="8415342" cy="4572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اطمينان از دريافت کتابچه هاي راهنما و دستورالعملها توسط تمامي کارکنان 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بررسي و پيگيري حوادث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اطمينان از اجراي فرآيند آلودگي زدائي دربروز حوادث،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fa-IR" b="1" dirty="0" smtClean="0">
                <a:cs typeface="Nazanin" pitchFamily="2" charset="-78"/>
              </a:rPr>
              <a:t> دفع ايمن پسماندها(مديريت پسماند)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بازرسي دوره اي و متناوب در مورد چگونگي اجراي برنامه ايمني</a:t>
            </a:r>
          </a:p>
          <a:p>
            <a:pPr eaLnBrk="1" hangingPunct="1">
              <a:buFontTx/>
              <a:buNone/>
            </a:pPr>
            <a:endParaRPr lang="fa-IR" b="1" dirty="0" smtClean="0">
              <a:cs typeface="Nazanin" pitchFamily="2" charset="-78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357166"/>
            <a:ext cx="4014790" cy="1143000"/>
          </a:xfrm>
        </p:spPr>
        <p:txBody>
          <a:bodyPr/>
          <a:lstStyle/>
          <a:p>
            <a:pPr eaLnBrk="1" hangingPunct="1"/>
            <a:r>
              <a:rPr lang="fa-IR" b="1" dirty="0" smtClean="0">
                <a:solidFill>
                  <a:srgbClr val="D60093"/>
                </a:solidFill>
                <a:cs typeface="Nazanin" pitchFamily="2" charset="-78"/>
              </a:rPr>
              <a:t>آموزش برنامه ايمني</a:t>
            </a:r>
            <a:endParaRPr lang="en-US" b="1" dirty="0" smtClean="0">
              <a:solidFill>
                <a:srgbClr val="D60093"/>
              </a:solidFill>
              <a:cs typeface="Nazanin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cs typeface="Nazanin" pitchFamily="2" charset="-78"/>
              </a:rPr>
              <a:t>مسئول ايمني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solidFill>
                  <a:srgbClr val="FF3399"/>
                </a:solidFill>
                <a:cs typeface="Nazanin" pitchFamily="2" charset="-78"/>
              </a:rPr>
              <a:t>نيازسنجي</a:t>
            </a:r>
            <a:r>
              <a:rPr lang="fa-IR" b="1" dirty="0" smtClean="0">
                <a:cs typeface="Nazanin" pitchFamily="2" charset="-78"/>
              </a:rPr>
              <a:t> آموزشي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solidFill>
                  <a:srgbClr val="FF3399"/>
                </a:solidFill>
                <a:cs typeface="Nazanin" pitchFamily="2" charset="-78"/>
              </a:rPr>
              <a:t>اجراي برنامه آموزشي</a:t>
            </a:r>
            <a:r>
              <a:rPr lang="fa-IR" b="1" dirty="0" smtClean="0">
                <a:cs typeface="Nazanin" pitchFamily="2" charset="-78"/>
              </a:rPr>
              <a:t> درتمامي سطوح ورده هاي شغلي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cs typeface="Nazanin" pitchFamily="2" charset="-78"/>
              </a:rPr>
              <a:t>   (کارکنان فني وخدماتي و....)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cs typeface="Nazanin" pitchFamily="2" charset="-78"/>
              </a:rPr>
              <a:t>نظارت برحسن اجراي برنامه و</a:t>
            </a:r>
            <a:r>
              <a:rPr lang="fa-IR" b="1" dirty="0" smtClean="0">
                <a:solidFill>
                  <a:srgbClr val="FF3399"/>
                </a:solidFill>
                <a:cs typeface="Nazanin" pitchFamily="2" charset="-78"/>
              </a:rPr>
              <a:t>ارزيابي</a:t>
            </a:r>
            <a:r>
              <a:rPr lang="fa-IR" b="1" dirty="0" smtClean="0">
                <a:cs typeface="Nazanin" pitchFamily="2" charset="-78"/>
              </a:rPr>
              <a:t> </a:t>
            </a:r>
            <a:r>
              <a:rPr lang="fa-IR" b="1" dirty="0" smtClean="0">
                <a:solidFill>
                  <a:srgbClr val="FF3399"/>
                </a:solidFill>
                <a:cs typeface="Nazanin" pitchFamily="2" charset="-78"/>
              </a:rPr>
              <a:t>اثربخشي</a:t>
            </a:r>
            <a:r>
              <a:rPr lang="fa-IR" b="1" dirty="0" smtClean="0">
                <a:cs typeface="Nazanin" pitchFamily="2" charset="-78"/>
              </a:rPr>
              <a:t> آن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fa-IR" b="1" dirty="0" smtClean="0">
                <a:solidFill>
                  <a:srgbClr val="FF3399"/>
                </a:solidFill>
                <a:cs typeface="Nazanin" pitchFamily="2" charset="-78"/>
              </a:rPr>
              <a:t>مستندسازي</a:t>
            </a:r>
            <a:r>
              <a:rPr lang="fa-IR" b="1" dirty="0" smtClean="0">
                <a:cs typeface="Nazanin" pitchFamily="2" charset="-78"/>
              </a:rPr>
              <a:t> ونگهداري سوابق مربوطه</a:t>
            </a:r>
            <a:endParaRPr lang="en-US" b="1" dirty="0" smtClean="0"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1050</Words>
  <Application>Microsoft Office PowerPoint</Application>
  <PresentationFormat>On-screen Show (4:3)</PresentationFormat>
  <Paragraphs>145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Slide 1</vt:lpstr>
      <vt:lpstr>Slide 2</vt:lpstr>
      <vt:lpstr> </vt:lpstr>
      <vt:lpstr>Elements of Safety Program</vt:lpstr>
      <vt:lpstr>Elements of Safety Program</vt:lpstr>
      <vt:lpstr>Elements of Safety Program</vt:lpstr>
      <vt:lpstr>Safety Officer</vt:lpstr>
      <vt:lpstr>Safety Officer</vt:lpstr>
      <vt:lpstr>آموزش برنامه ايمني</vt:lpstr>
      <vt:lpstr>گزارش حوادث</vt:lpstr>
      <vt:lpstr>Slide 11</vt:lpstr>
      <vt:lpstr>Slide 12</vt:lpstr>
      <vt:lpstr>   Laboratory hazards</vt:lpstr>
      <vt:lpstr>Slide 14</vt:lpstr>
      <vt:lpstr>Slide 15</vt:lpstr>
      <vt:lpstr>برنامه مدیریت واصول کلی موارد تماس با عوامل بالقوه بیماری زا</vt:lpstr>
      <vt:lpstr>اصول کلی اقدامات در موارد تماس با خون یا مایعات آلوده</vt:lpstr>
      <vt:lpstr>شیوه گزارش دهی و ثبت تماس با عوامل آلوده کننده</vt:lpstr>
      <vt:lpstr>اقدامات لازم در هنگام مواجهه با ویروس هپاتیت ب در پوست و مخاطات</vt:lpstr>
      <vt:lpstr>اصول مدیریت درمان درموارد آلودگی HIV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comiran</dc:creator>
  <cp:lastModifiedBy>comiran</cp:lastModifiedBy>
  <cp:revision>43</cp:revision>
  <dcterms:created xsi:type="dcterms:W3CDTF">2017-10-23T04:21:53Z</dcterms:created>
  <dcterms:modified xsi:type="dcterms:W3CDTF">2017-12-04T04:44:32Z</dcterms:modified>
</cp:coreProperties>
</file>